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autoCompressPictures="0">
  <p:sldMasterIdLst>
    <p:sldMasterId id="2147483648" r:id="rId1"/>
  </p:sldMasterIdLst>
  <p:notesMasterIdLst>
    <p:notesMasterId r:id="rId4"/>
  </p:notesMasterIdLst>
  <p:handoutMasterIdLst>
    <p:handoutMasterId r:id="rId32"/>
  </p:handoutMasterIdLst>
  <p:sldIdLst>
    <p:sldId id="330" r:id="rId3"/>
    <p:sldId id="275" r:id="rId5"/>
    <p:sldId id="287" r:id="rId6"/>
    <p:sldId id="277" r:id="rId7"/>
    <p:sldId id="332" r:id="rId8"/>
    <p:sldId id="288" r:id="rId9"/>
    <p:sldId id="336" r:id="rId10"/>
    <p:sldId id="278" r:id="rId11"/>
    <p:sldId id="365" r:id="rId12"/>
    <p:sldId id="289" r:id="rId13"/>
    <p:sldId id="377" r:id="rId14"/>
    <p:sldId id="366" r:id="rId15"/>
    <p:sldId id="279" r:id="rId16"/>
    <p:sldId id="290" r:id="rId17"/>
    <p:sldId id="367" r:id="rId18"/>
    <p:sldId id="294" r:id="rId19"/>
    <p:sldId id="293" r:id="rId20"/>
    <p:sldId id="295" r:id="rId21"/>
    <p:sldId id="296" r:id="rId22"/>
    <p:sldId id="280" r:id="rId23"/>
    <p:sldId id="349" r:id="rId24"/>
    <p:sldId id="343" r:id="rId25"/>
    <p:sldId id="350" r:id="rId26"/>
    <p:sldId id="339" r:id="rId27"/>
    <p:sldId id="335" r:id="rId28"/>
    <p:sldId id="344" r:id="rId29"/>
    <p:sldId id="345" r:id="rId30"/>
    <p:sldId id="331" r:id="rId31"/>
  </p:sldIdLst>
  <p:sldSz cx="9144000" cy="6858000" type="screen4x3"/>
  <p:notesSz cx="6881495" cy="92964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17"/>
    <p:restoredTop sz="94667"/>
  </p:normalViewPr>
  <p:slideViewPr>
    <p:cSldViewPr snapToGrid="0">
      <p:cViewPr varScale="1">
        <p:scale>
          <a:sx n="71" d="100"/>
          <a:sy n="71" d="100"/>
        </p:scale>
        <p:origin x="792" y="58"/>
      </p:cViewPr>
      <p:guideLst>
        <p:guide orient="horz" pos="777"/>
        <p:guide pos="4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3024"/>
    </p:cViewPr>
  </p:sorter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34" Type="http://schemas.openxmlformats.org/officeDocument/2006/relationships/viewProps" Target="viewProps.xml"/><Relationship Id="rId33" Type="http://schemas.openxmlformats.org/officeDocument/2006/relationships/presProps" Target="presProps.xml"/><Relationship Id="rId32" Type="http://schemas.openxmlformats.org/officeDocument/2006/relationships/handoutMaster" Target="handoutMasters/handoutMaster1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16250" cy="4429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none" lIns="87575" tIns="43788" rIns="87575" bIns="43788" numCol="1" anchor="ctr" anchorCtr="0" compatLnSpc="1"/>
          <a:lstStyle>
            <a:lvl1pPr defTabSz="876300">
              <a:defRPr sz="1100">
                <a:latin typeface="Helvetica" panose="020B0604020202020204" pitchFamily="34" charset="0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78263" y="0"/>
            <a:ext cx="3016250" cy="4429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none" lIns="87575" tIns="43788" rIns="87575" bIns="43788" numCol="1" anchor="ctr" anchorCtr="0" compatLnSpc="1"/>
          <a:lstStyle>
            <a:lvl1pPr algn="r" defTabSz="876300">
              <a:defRPr sz="1100">
                <a:latin typeface="Helvetica" panose="020B0604020202020204" pitchFamily="34" charset="0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608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66188"/>
            <a:ext cx="3016250" cy="4429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none" lIns="87575" tIns="43788" rIns="87575" bIns="43788" numCol="1" anchor="b" anchorCtr="0" compatLnSpc="1"/>
          <a:lstStyle>
            <a:lvl1pPr defTabSz="876300">
              <a:defRPr sz="1100">
                <a:latin typeface="Helvetica" panose="020B0604020202020204" pitchFamily="34" charset="0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608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78263" y="8866188"/>
            <a:ext cx="3016250" cy="4429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none" lIns="87575" tIns="43788" rIns="87575" bIns="43788" numCol="1" anchor="b" anchorCtr="0" compatLnSpc="1"/>
          <a:lstStyle>
            <a:lvl1pPr algn="r" defTabSz="876300">
              <a:defRPr sz="1100" smtClean="0">
                <a:latin typeface="Helvetica" panose="020B0604020202020204" pitchFamily="34" charset="0"/>
              </a:defRPr>
            </a:lvl1pPr>
          </a:lstStyle>
          <a:p>
            <a:pPr>
              <a:defRPr/>
            </a:pPr>
            <a:fld id="{01873986-C89E-4478-9B6A-F6B0BF3B5D56}" type="slidenum">
              <a:rPr lang="en-US" altLang="en-US"/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81325" cy="4635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none" lIns="92436" tIns="46217" rIns="92436" bIns="46217" numCol="1" anchor="ctr" anchorCtr="0" compatLnSpc="1"/>
          <a:lstStyle>
            <a:lvl1pPr defTabSz="923925">
              <a:defRPr sz="1200">
                <a:latin typeface="Times New Roman" panose="02020603050405020304" pitchFamily="18" charset="0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00488" y="0"/>
            <a:ext cx="2981325" cy="4635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none" lIns="92436" tIns="46217" rIns="92436" bIns="46217" numCol="1" anchor="ctr" anchorCtr="0" compatLnSpc="1"/>
          <a:lstStyle>
            <a:lvl1pPr algn="r" defTabSz="923925">
              <a:defRPr sz="1200">
                <a:latin typeface="Times New Roman" panose="02020603050405020304" pitchFamily="18" charset="0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17600" y="698500"/>
            <a:ext cx="4648200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7575" y="4416425"/>
            <a:ext cx="5046663" cy="41814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none" lIns="92436" tIns="46217" rIns="92436" bIns="46217" numCol="1" anchor="ctr" anchorCtr="0" compatLnSpc="1"/>
          <a:lstStyle/>
          <a:p>
            <a:pPr lvl="0"/>
            <a:r>
              <a:rPr lang="en-US" noProof="0"/>
              <a:t>Click to edit Master text styles</a:t>
            </a:r>
            <a:endParaRPr lang="en-US" noProof="0"/>
          </a:p>
          <a:p>
            <a:pPr lvl="1"/>
            <a:r>
              <a:rPr lang="en-US" noProof="0"/>
              <a:t>Second level</a:t>
            </a:r>
            <a:endParaRPr lang="en-US" noProof="0"/>
          </a:p>
          <a:p>
            <a:pPr lvl="2"/>
            <a:r>
              <a:rPr lang="en-US" noProof="0"/>
              <a:t>Third level</a:t>
            </a:r>
            <a:endParaRPr lang="en-US" noProof="0"/>
          </a:p>
          <a:p>
            <a:pPr lvl="3"/>
            <a:r>
              <a:rPr lang="en-US" noProof="0"/>
              <a:t>Fourth level</a:t>
            </a:r>
            <a:endParaRPr lang="en-US" noProof="0"/>
          </a:p>
          <a:p>
            <a:pPr lvl="4"/>
            <a:r>
              <a:rPr lang="en-US" noProof="0"/>
              <a:t>Fifth level</a:t>
            </a:r>
            <a:endParaRPr lang="en-US" noProof="0"/>
          </a:p>
        </p:txBody>
      </p:sp>
      <p:sp>
        <p:nvSpPr>
          <p:cNvPr id="615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32850"/>
            <a:ext cx="2981325" cy="4635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none" lIns="92436" tIns="46217" rIns="92436" bIns="46217" numCol="1" anchor="b" anchorCtr="0" compatLnSpc="1"/>
          <a:lstStyle>
            <a:lvl1pPr defTabSz="923925">
              <a:defRPr sz="1200">
                <a:latin typeface="Times New Roman" panose="02020603050405020304" pitchFamily="18" charset="0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5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00488" y="8832850"/>
            <a:ext cx="2981325" cy="4635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none" lIns="92436" tIns="46217" rIns="92436" bIns="46217" numCol="1" anchor="b" anchorCtr="0" compatLnSpc="1"/>
          <a:lstStyle>
            <a:lvl1pPr algn="r" defTabSz="923925">
              <a:defRPr sz="1200" smtClean="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DAA890F1-2F48-45ED-9750-542EA7D8C9E6}" type="slidenum">
              <a:rPr lang="en-US" altLang="en-US"/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MS PGothic" panose="020B0600070205080204" pitchFamily="34" charset="-128"/>
        <a:cs typeface="MS PGothic" panose="020B0600070205080204" pitchFamily="34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MS PGothic" panose="020B0600070205080204" pitchFamily="34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D8C4CF68-30FC-4986-BD94-947876E4474E}" type="slidenum">
              <a:rPr lang="en-US" altLang="en-US">
                <a:latin typeface="Times New Roman" panose="02020603050405020304" pitchFamily="18" charset="0"/>
              </a:rPr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6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6148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03F5AE06-AC16-4C3D-AAAD-B4FC1F4406E5}" type="slidenum">
              <a:rPr lang="en-US" altLang="en-US">
                <a:latin typeface="Times New Roman" panose="02020603050405020304" pitchFamily="18" charset="0"/>
              </a:rPr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24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8F2FF164-6E8A-4BC1-B191-9D9705F2419E}" type="slidenum">
              <a:rPr lang="en-US" altLang="en-US">
                <a:latin typeface="Times New Roman" panose="02020603050405020304" pitchFamily="18" charset="0"/>
              </a:rPr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5DED19BE-233D-4E15-858D-397EA24C558C}" type="slidenum">
              <a:rPr lang="en-US" altLang="en-US">
                <a:latin typeface="Times New Roman" panose="02020603050405020304" pitchFamily="18" charset="0"/>
              </a:rPr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197E548C-774C-4A0A-B49B-D7561E8DC014}" type="slidenum">
              <a:rPr lang="en-US" altLang="en-US">
                <a:latin typeface="Times New Roman" panose="02020603050405020304" pitchFamily="18" charset="0"/>
              </a:rPr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32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3D51DE52-A2FA-4DD9-8778-F3F9593F4483}" type="slidenum">
              <a:rPr lang="en-US" altLang="en-US">
                <a:latin typeface="Times New Roman" panose="02020603050405020304" pitchFamily="18" charset="0"/>
              </a:rPr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34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960ADBD1-0CFE-4524-B710-0FA45B67A62C}" type="slidenum">
              <a:rPr lang="en-US" altLang="en-US">
                <a:latin typeface="Times New Roman" panose="02020603050405020304" pitchFamily="18" charset="0"/>
              </a:rPr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368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36868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A32DF0B5-6DB1-40E4-9D70-8430FC6C4E9F}" type="slidenum">
              <a:rPr lang="en-US" altLang="en-US">
                <a:latin typeface="Times New Roman" panose="02020603050405020304" pitchFamily="18" charset="0"/>
              </a:rPr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38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596AA71C-5868-45F1-8571-E62C9C187BD1}" type="slidenum">
              <a:rPr lang="en-US" altLang="en-US">
                <a:latin typeface="Times New Roman" panose="02020603050405020304" pitchFamily="18" charset="0"/>
              </a:rPr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44DCFB8B-285E-42B0-B046-73E0330D4A8F}" type="slidenum">
              <a:rPr lang="en-US" altLang="en-US">
                <a:latin typeface="Times New Roman" panose="02020603050405020304" pitchFamily="18" charset="0"/>
              </a:rPr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43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43012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4ACCEF3C-8989-4032-A095-D133C1713EDA}" type="slidenum">
              <a:rPr lang="en-US" altLang="en-US">
                <a:latin typeface="Times New Roman" panose="02020603050405020304" pitchFamily="18" charset="0"/>
              </a:rPr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8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608F1016-771D-4116-83C0-1A8A1142BC71}" type="slidenum">
              <a:rPr lang="en-US" altLang="en-US">
                <a:latin typeface="Times New Roman" panose="02020603050405020304" pitchFamily="18" charset="0"/>
              </a:rPr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450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45060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8C0E5D39-9A86-4ED8-8691-ECA7B1C1AF77}" type="slidenum">
              <a:rPr lang="en-US" altLang="en-US">
                <a:latin typeface="Times New Roman" panose="02020603050405020304" pitchFamily="18" charset="0"/>
              </a:rPr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47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15AB6457-4452-4B30-ACCB-2E4E288B7868}" type="slidenum">
              <a:rPr lang="en-US" altLang="en-US">
                <a:latin typeface="Times New Roman" panose="02020603050405020304" pitchFamily="18" charset="0"/>
              </a:rPr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49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49156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239371C7-F45E-455A-A9E4-05362E4A5B96}" type="slidenum">
              <a:rPr lang="en-US" altLang="en-US">
                <a:latin typeface="Times New Roman" panose="02020603050405020304" pitchFamily="18" charset="0"/>
              </a:rPr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512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53251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9510DEEF-5D5D-44BF-A0DE-0E03A5EA1C92}" type="slidenum">
              <a:rPr lang="en-US" altLang="en-US">
                <a:latin typeface="Times New Roman" panose="02020603050405020304" pitchFamily="18" charset="0"/>
              </a:rPr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F2A27128-C6CF-490F-8D3D-610A10E232BD}" type="slidenum">
              <a:rPr lang="en-US" altLang="en-US">
                <a:latin typeface="Times New Roman" panose="02020603050405020304" pitchFamily="18" charset="0"/>
              </a:rPr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187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18788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255D0AF2-D85B-4E4E-89AE-3DAF63F14019}" type="slidenum">
              <a:rPr lang="en-US" altLang="en-US">
                <a:latin typeface="Times New Roman" panose="02020603050405020304" pitchFamily="18" charset="0"/>
              </a:rPr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02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0244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802ED08A-93DF-4843-AA94-E1F59DEAFF3D}" type="slidenum">
              <a:rPr lang="en-US" altLang="en-US">
                <a:latin typeface="Times New Roman" panose="02020603050405020304" pitchFamily="18" charset="0"/>
              </a:rPr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CBCF9BC1-3B73-458F-8E78-3016D7399B9A}" type="slidenum">
              <a:rPr lang="en-US" altLang="en-US">
                <a:latin typeface="Times New Roman" panose="02020603050405020304" pitchFamily="18" charset="0"/>
              </a:rPr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4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4340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0743B5A6-DAB1-4C28-92DE-EA01C365D9F5}" type="slidenum">
              <a:rPr lang="en-US" altLang="en-US">
                <a:latin typeface="Times New Roman" panose="02020603050405020304" pitchFamily="18" charset="0"/>
              </a:rPr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6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BDE92DC9-9D0F-4D4C-91FC-78D0BF0662BE}" type="slidenum">
              <a:rPr lang="en-US" altLang="en-US">
                <a:latin typeface="Times New Roman" panose="02020603050405020304" pitchFamily="18" charset="0"/>
              </a:rPr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20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 bwMode="auto">
          <a:xfrm>
            <a:off x="198438" y="2960688"/>
            <a:ext cx="8610600" cy="201612"/>
            <a:chOff x="125" y="1865"/>
            <a:chExt cx="5424" cy="127"/>
          </a:xfrm>
        </p:grpSpPr>
        <p:sp>
          <p:nvSpPr>
            <p:cNvPr id="4" name="Rectangle 4"/>
            <p:cNvSpPr>
              <a:spLocks noChangeArrowheads="1"/>
            </p:cNvSpPr>
            <p:nvPr/>
          </p:nvSpPr>
          <p:spPr bwMode="auto">
            <a:xfrm>
              <a:off x="125" y="1865"/>
              <a:ext cx="1808" cy="127"/>
            </a:xfrm>
            <a:prstGeom prst="rect">
              <a:avLst/>
            </a:prstGeom>
            <a:solidFill>
              <a:srgbClr val="3366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" name="Rectangle 5"/>
            <p:cNvSpPr>
              <a:spLocks noChangeArrowheads="1"/>
            </p:cNvSpPr>
            <p:nvPr/>
          </p:nvSpPr>
          <p:spPr bwMode="auto">
            <a:xfrm>
              <a:off x="1933" y="1865"/>
              <a:ext cx="1808" cy="127"/>
            </a:xfrm>
            <a:prstGeom prst="rect">
              <a:avLst/>
            </a:prstGeom>
            <a:solidFill>
              <a:srgbClr val="99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" name="Rectangle 6"/>
            <p:cNvSpPr>
              <a:spLocks noChangeArrowheads="1"/>
            </p:cNvSpPr>
            <p:nvPr/>
          </p:nvSpPr>
          <p:spPr bwMode="auto">
            <a:xfrm>
              <a:off x="3741" y="1865"/>
              <a:ext cx="1808" cy="127"/>
            </a:xfrm>
            <a:prstGeom prst="rect">
              <a:avLst/>
            </a:prstGeom>
            <a:solidFill>
              <a:srgbClr val="3366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</p:grpSp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6489700" y="6588125"/>
            <a:ext cx="2713038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000" b="1">
                <a:solidFill>
                  <a:srgbClr val="336699"/>
                </a:solidFill>
                <a:latin typeface="Helvetica" panose="020B0604020202020204" pitchFamily="34" charset="0"/>
              </a:rPr>
              <a:t>Silberschatz, Galvin and Gagne ©2018</a:t>
            </a:r>
            <a:endParaRPr lang="en-US" altLang="en-US" sz="1000" b="1">
              <a:solidFill>
                <a:srgbClr val="336699"/>
              </a:solidFill>
              <a:latin typeface="Helvetica" panose="020B0604020202020204" pitchFamily="34" charset="0"/>
            </a:endParaRPr>
          </a:p>
        </p:txBody>
      </p:sp>
      <p:sp>
        <p:nvSpPr>
          <p:cNvPr id="8" name="Text Box 8"/>
          <p:cNvSpPr txBox="1">
            <a:spLocks noChangeArrowheads="1"/>
          </p:cNvSpPr>
          <p:nvPr/>
        </p:nvSpPr>
        <p:spPr bwMode="auto">
          <a:xfrm>
            <a:off x="26988" y="6613525"/>
            <a:ext cx="2730500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000" b="1">
                <a:solidFill>
                  <a:srgbClr val="336699"/>
                </a:solidFill>
                <a:latin typeface="Helvetica" panose="020B0604020202020204" pitchFamily="34" charset="0"/>
              </a:rPr>
              <a:t>Operating System Concepts – 10</a:t>
            </a:r>
            <a:r>
              <a:rPr lang="en-US" altLang="en-US" sz="1000" b="1" baseline="30000">
                <a:solidFill>
                  <a:srgbClr val="336699"/>
                </a:solidFill>
                <a:latin typeface="Helvetica" panose="020B0604020202020204" pitchFamily="34" charset="0"/>
              </a:rPr>
              <a:t>th</a:t>
            </a:r>
            <a:r>
              <a:rPr lang="en-US" altLang="en-US" sz="1000" b="1">
                <a:solidFill>
                  <a:srgbClr val="336699"/>
                </a:solidFill>
                <a:latin typeface="Helvetica" panose="020B0604020202020204" pitchFamily="34" charset="0"/>
              </a:rPr>
              <a:t> Edition</a:t>
            </a:r>
            <a:endParaRPr lang="en-US" altLang="en-US" sz="1000" b="1">
              <a:solidFill>
                <a:srgbClr val="336699"/>
              </a:solidFill>
              <a:latin typeface="Helvetica" panose="020B0604020202020204" pitchFamily="34" charset="0"/>
            </a:endParaRPr>
          </a:p>
        </p:txBody>
      </p:sp>
      <p:pic>
        <p:nvPicPr>
          <p:cNvPr id="9" name="Picture 9" descr="dino_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0738" y="4157663"/>
            <a:ext cx="2062162" cy="1593850"/>
          </a:xfrm>
          <a:prstGeom prst="rect">
            <a:avLst/>
          </a:prstGeom>
          <a:noFill/>
          <a:ln w="76200">
            <a:solidFill>
              <a:srgbClr val="3366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10"/>
          <p:cNvSpPr>
            <a:spLocks noChangeArrowheads="1"/>
          </p:cNvSpPr>
          <p:nvPr/>
        </p:nvSpPr>
        <p:spPr bwMode="auto">
          <a:xfrm>
            <a:off x="3224213" y="4006850"/>
            <a:ext cx="2336800" cy="1887538"/>
          </a:xfrm>
          <a:prstGeom prst="rect">
            <a:avLst/>
          </a:prstGeom>
          <a:noFill/>
          <a:ln w="57150" cmpd="thinThick">
            <a:solidFill>
              <a:srgbClr val="66CCFF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1525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685800"/>
            <a:ext cx="7772400" cy="2127250"/>
          </a:xfrm>
        </p:spPr>
        <p:txBody>
          <a:bodyPr/>
          <a:lstStyle>
            <a:lvl1pPr>
              <a:defRPr sz="43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91338" y="277813"/>
            <a:ext cx="2144712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7813"/>
            <a:ext cx="6281738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06450" y="1233488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97450" y="1233488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image" Target="../media/image3.jpeg"/><Relationship Id="rId12" Type="http://schemas.openxmlformats.org/officeDocument/2006/relationships/image" Target="../media/image2.jpe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ino_3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" y="0"/>
            <a:ext cx="1195388" cy="90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25425"/>
            <a:ext cx="8077200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/>
          <a:lstStyle/>
          <a:p>
            <a:pPr lvl="0"/>
            <a:r>
              <a:rPr lang="en-US" altLang="en-US"/>
              <a:t>Click to edit Master title style</a:t>
            </a:r>
            <a:endParaRPr lang="en-US" altLang="en-US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806450" y="1233488"/>
            <a:ext cx="7727950" cy="453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en-US" altLang="en-US" dirty="0"/>
              <a:t>Click to edit Master text styles</a:t>
            </a:r>
            <a:endParaRPr lang="en-US" altLang="en-US" dirty="0"/>
          </a:p>
          <a:p>
            <a:pPr lvl="1"/>
            <a:r>
              <a:rPr lang="en-US" altLang="en-US" dirty="0"/>
              <a:t>Second level</a:t>
            </a:r>
            <a:endParaRPr lang="en-US" altLang="en-US" dirty="0"/>
          </a:p>
          <a:p>
            <a:pPr lvl="2"/>
            <a:r>
              <a:rPr lang="en-US" altLang="en-US" dirty="0"/>
              <a:t>Third level</a:t>
            </a:r>
            <a:endParaRPr lang="en-US" altLang="en-US" dirty="0"/>
          </a:p>
          <a:p>
            <a:pPr lvl="3"/>
            <a:r>
              <a:rPr lang="en-US" altLang="en-US" dirty="0"/>
              <a:t>Fourth level</a:t>
            </a:r>
            <a:endParaRPr lang="en-US" altLang="en-US" dirty="0"/>
          </a:p>
          <a:p>
            <a:pPr lvl="4"/>
            <a:r>
              <a:rPr lang="en-US" altLang="en-US" dirty="0"/>
              <a:t>Fifth level</a:t>
            </a:r>
            <a:endParaRPr lang="en-US" altLang="en-US" dirty="0"/>
          </a:p>
        </p:txBody>
      </p:sp>
      <p:sp>
        <p:nvSpPr>
          <p:cNvPr id="1029" name="Rectangle 5"/>
          <p:cNvSpPr>
            <a:spLocks noChangeArrowheads="1"/>
          </p:cNvSpPr>
          <p:nvPr/>
        </p:nvSpPr>
        <p:spPr bwMode="auto">
          <a:xfrm>
            <a:off x="0" y="0"/>
            <a:ext cx="228600" cy="2286000"/>
          </a:xfrm>
          <a:prstGeom prst="rect">
            <a:avLst/>
          </a:prstGeom>
          <a:solidFill>
            <a:srgbClr val="3366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endParaRPr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1030" name="Line 6"/>
          <p:cNvSpPr>
            <a:spLocks noChangeShapeType="1"/>
          </p:cNvSpPr>
          <p:nvPr/>
        </p:nvSpPr>
        <p:spPr bwMode="auto">
          <a:xfrm>
            <a:off x="457200" y="860425"/>
            <a:ext cx="8077200" cy="0"/>
          </a:xfrm>
          <a:prstGeom prst="line">
            <a:avLst/>
          </a:prstGeom>
          <a:noFill/>
          <a:ln w="19050">
            <a:solidFill>
              <a:srgbClr val="336699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31" name="Rectangle 7"/>
          <p:cNvSpPr>
            <a:spLocks noChangeArrowheads="1"/>
          </p:cNvSpPr>
          <p:nvPr/>
        </p:nvSpPr>
        <p:spPr bwMode="auto">
          <a:xfrm>
            <a:off x="0" y="2286000"/>
            <a:ext cx="228600" cy="2286000"/>
          </a:xfrm>
          <a:prstGeom prst="rect">
            <a:avLst/>
          </a:prstGeom>
          <a:solidFill>
            <a:srgbClr val="99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endParaRPr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1032" name="Rectangle 8"/>
          <p:cNvSpPr>
            <a:spLocks noChangeArrowheads="1"/>
          </p:cNvSpPr>
          <p:nvPr/>
        </p:nvSpPr>
        <p:spPr bwMode="auto">
          <a:xfrm>
            <a:off x="0" y="4572000"/>
            <a:ext cx="228600" cy="2286000"/>
          </a:xfrm>
          <a:prstGeom prst="rect">
            <a:avLst/>
          </a:prstGeom>
          <a:solidFill>
            <a:srgbClr val="3366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endParaRPr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151561" name="Text Box 9"/>
          <p:cNvSpPr txBox="1">
            <a:spLocks noChangeArrowheads="1"/>
          </p:cNvSpPr>
          <p:nvPr userDrawn="1"/>
        </p:nvSpPr>
        <p:spPr bwMode="auto">
          <a:xfrm>
            <a:off x="4256146" y="6613525"/>
            <a:ext cx="447558" cy="246221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006699"/>
                </a:solidFill>
                <a:latin typeface="Helvetica" panose="020B0604020202020204" pitchFamily="34" charset="0"/>
              </a:rPr>
              <a:t>2.</a:t>
            </a:r>
            <a:fld id="{3002ADDC-CC54-42C0-AD9E-FCEA6349E957}" type="slidenum">
              <a:rPr lang="en-US" altLang="en-US" sz="1000" b="1" smtClean="0">
                <a:solidFill>
                  <a:srgbClr val="006699"/>
                </a:solidFill>
                <a:latin typeface="Helvetica" panose="020B0604020202020204" pitchFamily="34" charset="0"/>
              </a:rPr>
            </a:fld>
            <a:endParaRPr lang="en-US" altLang="en-US" sz="1000" b="1" dirty="0">
              <a:solidFill>
                <a:srgbClr val="006699"/>
              </a:solidFill>
              <a:latin typeface="Helvetica" panose="020B0604020202020204" pitchFamily="34" charset="0"/>
            </a:endParaRPr>
          </a:p>
        </p:txBody>
      </p:sp>
      <p:sp>
        <p:nvSpPr>
          <p:cNvPr id="1034" name="Text Box 10"/>
          <p:cNvSpPr txBox="1">
            <a:spLocks noChangeArrowheads="1"/>
          </p:cNvSpPr>
          <p:nvPr/>
        </p:nvSpPr>
        <p:spPr bwMode="auto">
          <a:xfrm>
            <a:off x="6489700" y="6588125"/>
            <a:ext cx="2713038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000" b="1">
                <a:solidFill>
                  <a:srgbClr val="006699"/>
                </a:solidFill>
                <a:latin typeface="Helvetica" panose="020B0604020202020204" pitchFamily="34" charset="0"/>
              </a:rPr>
              <a:t>Silberschatz, Galvin and Gagne ©2018</a:t>
            </a:r>
            <a:endParaRPr lang="en-US" altLang="en-US" sz="1000" b="1">
              <a:solidFill>
                <a:srgbClr val="006699"/>
              </a:solidFill>
              <a:latin typeface="Helvetica" panose="020B0604020202020204" pitchFamily="34" charset="0"/>
            </a:endParaRPr>
          </a:p>
        </p:txBody>
      </p:sp>
      <p:sp>
        <p:nvSpPr>
          <p:cNvPr id="1035" name="Text Box 11"/>
          <p:cNvSpPr txBox="1">
            <a:spLocks noChangeArrowheads="1"/>
          </p:cNvSpPr>
          <p:nvPr/>
        </p:nvSpPr>
        <p:spPr bwMode="auto">
          <a:xfrm>
            <a:off x="185738" y="6586538"/>
            <a:ext cx="2730500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000" b="1">
                <a:solidFill>
                  <a:srgbClr val="006699"/>
                </a:solidFill>
                <a:latin typeface="Helvetica" panose="020B0604020202020204" pitchFamily="34" charset="0"/>
              </a:rPr>
              <a:t>Operating System Concepts – 10</a:t>
            </a:r>
            <a:r>
              <a:rPr lang="en-US" altLang="en-US" sz="1000" b="1" baseline="30000">
                <a:solidFill>
                  <a:srgbClr val="006699"/>
                </a:solidFill>
                <a:latin typeface="Helvetica" panose="020B0604020202020204" pitchFamily="34" charset="0"/>
              </a:rPr>
              <a:t>th</a:t>
            </a:r>
            <a:r>
              <a:rPr lang="en-US" altLang="en-US" sz="1000" b="1">
                <a:solidFill>
                  <a:srgbClr val="006699"/>
                </a:solidFill>
                <a:latin typeface="Helvetica" panose="020B0604020202020204" pitchFamily="34" charset="0"/>
              </a:rPr>
              <a:t> Edition</a:t>
            </a:r>
            <a:endParaRPr lang="en-US" altLang="en-US" sz="1000" b="1">
              <a:solidFill>
                <a:srgbClr val="006699"/>
              </a:solidFill>
              <a:latin typeface="Helvetica" panose="020B0604020202020204" pitchFamily="34" charset="0"/>
            </a:endParaRPr>
          </a:p>
        </p:txBody>
      </p:sp>
      <p:pic>
        <p:nvPicPr>
          <p:cNvPr id="1036" name="Picture 12" descr="dino_6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988" y="5849938"/>
            <a:ext cx="1284287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+mj-lt"/>
          <a:ea typeface="MS PGothic" panose="020B0600070205080204" pitchFamily="34" charset="-128"/>
          <a:cs typeface="MS PGothic" panose="020B0600070205080204" pitchFamily="34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panose="020B0604020202020204" pitchFamily="34" charset="0"/>
          <a:ea typeface="MS PGothic" panose="020B0600070205080204" pitchFamily="34" charset="-128"/>
          <a:cs typeface="MS PGothic" panose="020B0600070205080204" pitchFamily="34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panose="020B0604020202020204" pitchFamily="34" charset="0"/>
          <a:ea typeface="MS PGothic" panose="020B0600070205080204" pitchFamily="34" charset="-128"/>
          <a:cs typeface="MS PGothic" panose="020B0600070205080204" pitchFamily="34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panose="020B0604020202020204" pitchFamily="34" charset="0"/>
          <a:ea typeface="MS PGothic" panose="020B0600070205080204" pitchFamily="34" charset="-128"/>
          <a:cs typeface="MS PGothic" panose="020B0600070205080204" pitchFamily="34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panose="020B0604020202020204" pitchFamily="34" charset="0"/>
          <a:ea typeface="MS PGothic" panose="020B0600070205080204" pitchFamily="34" charset="-128"/>
          <a:cs typeface="MS PGothic" panose="020B0600070205080204" pitchFamily="34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panose="020B060402020202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panose="020B060402020202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panose="020B060402020202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panose="020B0604020202020204" pitchFamily="34" charset="0"/>
        </a:defRPr>
      </a:lvl9pPr>
    </p:titleStyle>
    <p:bodyStyle>
      <a:lvl1pPr marL="342900" indent="-342900" algn="l" rtl="0" eaLnBrk="0" fontAlgn="base" hangingPunct="0">
        <a:spcBef>
          <a:spcPct val="35000"/>
        </a:spcBef>
        <a:spcAft>
          <a:spcPct val="0"/>
        </a:spcAft>
        <a:buClr>
          <a:srgbClr val="993300"/>
        </a:buClr>
        <a:buSzPct val="110000"/>
        <a:buFont typeface="Wingdings" panose="05000000000000000000" pitchFamily="2" charset="2"/>
        <a:buChar char="§"/>
        <a:defRPr kumimoji="1">
          <a:solidFill>
            <a:schemeClr val="tx1"/>
          </a:solidFill>
          <a:latin typeface="+mn-lt"/>
          <a:ea typeface="MS PGothic" panose="020B0600070205080204" pitchFamily="34" charset="-128"/>
          <a:cs typeface="MS PGothic" panose="020B0600070205080204" pitchFamily="34" charset="-128"/>
        </a:defRPr>
      </a:lvl1pPr>
      <a:lvl2pPr marL="742950" indent="-285750" algn="l" rtl="0" eaLnBrk="0" fontAlgn="base" hangingPunct="0">
        <a:spcBef>
          <a:spcPct val="35000"/>
        </a:spcBef>
        <a:spcAft>
          <a:spcPct val="0"/>
        </a:spcAft>
        <a:buClr>
          <a:srgbClr val="CC6600"/>
        </a:buClr>
        <a:buSzPct val="110000"/>
        <a:buFont typeface="Arial" panose="020B0604020202020204" pitchFamily="34" charset="0"/>
        <a:buChar char="•"/>
        <a:defRPr kumimoji="1">
          <a:solidFill>
            <a:schemeClr val="tx1"/>
          </a:solidFill>
          <a:latin typeface="+mn-lt"/>
          <a:ea typeface="MS PGothic" panose="020B0600070205080204" pitchFamily="34" charset="-128"/>
        </a:defRPr>
      </a:lvl2pPr>
      <a:lvl3pPr marL="1085850" indent="-228600" algn="l" rtl="0" eaLnBrk="0" fontAlgn="base" hangingPunct="0">
        <a:spcBef>
          <a:spcPct val="35000"/>
        </a:spcBef>
        <a:spcAft>
          <a:spcPct val="0"/>
        </a:spcAft>
        <a:buClr>
          <a:srgbClr val="009900"/>
        </a:buClr>
        <a:buSzPct val="75000"/>
        <a:buFont typeface="Webdings" panose="05030102010509060703" pitchFamily="18" charset="2"/>
        <a:buChar char="4"/>
        <a:defRPr kumimoji="1">
          <a:solidFill>
            <a:schemeClr val="tx1"/>
          </a:solidFill>
          <a:latin typeface="+mn-lt"/>
          <a:ea typeface="MS PGothic" panose="020B0600070205080204" pitchFamily="34" charset="-128"/>
        </a:defRPr>
      </a:lvl3pPr>
      <a:lvl4pPr marL="1428750" indent="-22860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SzPct val="75000"/>
        <a:buChar char="–"/>
        <a:defRPr kumimoji="1">
          <a:solidFill>
            <a:schemeClr val="tx1"/>
          </a:solidFill>
          <a:latin typeface="+mn-lt"/>
          <a:ea typeface="MS PGothic" panose="020B0600070205080204" pitchFamily="34" charset="-128"/>
        </a:defRPr>
      </a:lvl4pPr>
      <a:lvl5pPr marL="17716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MS PGothic" panose="020B0600070205080204" pitchFamily="34" charset="-128"/>
        </a:defRPr>
      </a:lvl5pPr>
      <a:lvl6pPr marL="22288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MS PGothic" panose="020B0600070205080204" pitchFamily="34" charset="-128"/>
        </a:defRPr>
      </a:lvl6pPr>
      <a:lvl7pPr marL="26860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MS PGothic" panose="020B0600070205080204" pitchFamily="34" charset="-128"/>
        </a:defRPr>
      </a:lvl7pPr>
      <a:lvl8pPr marL="31432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MS PGothic" panose="020B0600070205080204" pitchFamily="34" charset="-128"/>
        </a:defRPr>
      </a:lvl8pPr>
      <a:lvl9pPr marL="36004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MS PGothic" panose="020B0600070205080204" pitchFamily="34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0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1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4"/>
          <p:cNvSpPr>
            <a:spLocks noGrp="1" noChangeArrowheads="1"/>
          </p:cNvSpPr>
          <p:nvPr>
            <p:ph type="ctrTitle"/>
          </p:nvPr>
        </p:nvSpPr>
        <p:spPr>
          <a:xfrm>
            <a:off x="371475" y="1900238"/>
            <a:ext cx="8458200" cy="1143000"/>
          </a:xfrm>
          <a:noFill/>
        </p:spPr>
        <p:txBody>
          <a:bodyPr/>
          <a:lstStyle/>
          <a:p>
            <a:pPr eaLnBrk="1" hangingPunct="1"/>
            <a:r>
              <a:rPr lang="en-US" altLang="en-US" dirty="0"/>
              <a:t>Chapter 2:  Operating-System Services</a:t>
            </a:r>
            <a:endParaRPr lang="en-US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>
          <a:xfrm>
            <a:off x="1036638" y="214313"/>
            <a:ext cx="7500937" cy="576262"/>
          </a:xfrm>
        </p:spPr>
        <p:txBody>
          <a:bodyPr/>
          <a:lstStyle/>
          <a:p>
            <a:pPr eaLnBrk="1" hangingPunct="1"/>
            <a:r>
              <a:rPr lang="en-US" altLang="en-US" sz="3000"/>
              <a:t>User Operating System Interface - GUI</a:t>
            </a:r>
            <a:endParaRPr lang="en-US" altLang="en-US" sz="3000"/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1154113"/>
            <a:ext cx="7699375" cy="4530725"/>
          </a:xfrm>
        </p:spPr>
        <p:txBody>
          <a:bodyPr/>
          <a:lstStyle/>
          <a:p>
            <a:r>
              <a:rPr lang="en-US" altLang="en-US" dirty="0"/>
              <a:t>User-friendly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desktop</a:t>
            </a:r>
            <a:r>
              <a:rPr lang="en-US" altLang="en-US" dirty="0"/>
              <a:t> metaphor interface</a:t>
            </a:r>
            <a:endParaRPr lang="en-US" altLang="en-US" dirty="0"/>
          </a:p>
          <a:p>
            <a:pPr lvl="1"/>
            <a:r>
              <a:rPr lang="en-US" altLang="en-US" dirty="0"/>
              <a:t>Usually mouse, keyboard, and monitor</a:t>
            </a:r>
            <a:endParaRPr lang="en-US" altLang="en-US" dirty="0"/>
          </a:p>
          <a:p>
            <a:pPr lvl="1"/>
            <a:r>
              <a:rPr lang="en-US" altLang="en-US" b="1" dirty="0">
                <a:solidFill>
                  <a:srgbClr val="006699"/>
                </a:solidFill>
                <a:latin typeface="+mj-lt"/>
              </a:rPr>
              <a:t>Icons</a:t>
            </a:r>
            <a:r>
              <a:rPr lang="en-US" altLang="en-US" dirty="0"/>
              <a:t> represent files, programs, actions, </a:t>
            </a:r>
            <a:r>
              <a:rPr lang="en-US" altLang="en-US" dirty="0" err="1"/>
              <a:t>etc</a:t>
            </a:r>
            <a:endParaRPr lang="en-US" altLang="en-US" dirty="0"/>
          </a:p>
          <a:p>
            <a:pPr lvl="1"/>
            <a:r>
              <a:rPr lang="en-US" altLang="en-US" dirty="0"/>
              <a:t>Various mouse buttons over objects in the interface cause various actions (provide information, options, execute function, open directory (known as a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folder</a:t>
            </a:r>
            <a:r>
              <a:rPr lang="en-US" altLang="en-US" dirty="0"/>
              <a:t>)</a:t>
            </a:r>
            <a:endParaRPr lang="en-US" altLang="en-US" dirty="0"/>
          </a:p>
          <a:p>
            <a:pPr lvl="1"/>
            <a:r>
              <a:rPr lang="en-US" altLang="en-US" dirty="0"/>
              <a:t>Invented at Xerox PARC</a:t>
            </a:r>
            <a:endParaRPr lang="en-US" altLang="en-US" dirty="0"/>
          </a:p>
          <a:p>
            <a:r>
              <a:rPr lang="en-US" altLang="en-US" dirty="0"/>
              <a:t>Many systems now include both CLI and GUI interfaces</a:t>
            </a:r>
            <a:endParaRPr lang="en-US" altLang="en-US" dirty="0"/>
          </a:p>
          <a:p>
            <a:pPr lvl="1"/>
            <a:r>
              <a:rPr lang="en-US" altLang="en-US" dirty="0"/>
              <a:t>Microsoft Windows is GUI with CLI </a:t>
            </a:r>
            <a:r>
              <a:rPr lang="ja-JP" altLang="en-US" dirty="0"/>
              <a:t>“</a:t>
            </a:r>
            <a:r>
              <a:rPr lang="en-US" altLang="ja-JP" dirty="0"/>
              <a:t>command</a:t>
            </a:r>
            <a:r>
              <a:rPr lang="ja-JP" altLang="en-US" dirty="0"/>
              <a:t>”</a:t>
            </a:r>
            <a:r>
              <a:rPr lang="en-US" altLang="ja-JP" dirty="0"/>
              <a:t> shell</a:t>
            </a:r>
            <a:endParaRPr lang="en-US" altLang="ja-JP" dirty="0"/>
          </a:p>
          <a:p>
            <a:pPr lvl="1"/>
            <a:r>
              <a:rPr lang="en-US" altLang="en-US" dirty="0"/>
              <a:t>Apple Mac OS X is </a:t>
            </a:r>
            <a:r>
              <a:rPr lang="ja-JP" altLang="en-US" dirty="0"/>
              <a:t>“</a:t>
            </a:r>
            <a:r>
              <a:rPr lang="en-US" altLang="ja-JP" dirty="0"/>
              <a:t>Aqua</a:t>
            </a:r>
            <a:r>
              <a:rPr lang="ja-JP" altLang="en-US" dirty="0"/>
              <a:t>”</a:t>
            </a:r>
            <a:r>
              <a:rPr lang="en-US" altLang="ja-JP" dirty="0"/>
              <a:t> GUI interface with UNIX kernel underneath and shells available</a:t>
            </a:r>
            <a:endParaRPr lang="en-US" altLang="ja-JP" dirty="0"/>
          </a:p>
          <a:p>
            <a:pPr lvl="1"/>
            <a:r>
              <a:rPr lang="en-US" altLang="en-US" dirty="0"/>
              <a:t>Unix and Linux have CLI with optional GUI interfaces (CDE, KDE, GNOME)</a:t>
            </a:r>
            <a:endParaRPr lang="en-US" altLang="en-US" dirty="0"/>
          </a:p>
          <a:p>
            <a:pPr lvl="1"/>
            <a:endParaRPr lang="en-US" alt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>
          <a:xfrm>
            <a:off x="822325" y="228600"/>
            <a:ext cx="7715250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Touchscreen Interfaces</a:t>
            </a:r>
            <a:endParaRPr lang="en-US" altLang="en-US" dirty="0"/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06450" y="1233488"/>
            <a:ext cx="4121150" cy="4530725"/>
          </a:xfrm>
        </p:spPr>
        <p:txBody>
          <a:bodyPr/>
          <a:lstStyle/>
          <a:p>
            <a:pPr>
              <a:defRPr/>
            </a:pPr>
            <a:r>
              <a:rPr lang="en-US" dirty="0">
                <a:ea typeface="MS PGothic" panose="020B0600070205080204" pitchFamily="34" charset="-128"/>
              </a:rPr>
              <a:t>Touchscreen devices require new interfaces</a:t>
            </a:r>
            <a:endParaRPr lang="en-US" dirty="0">
              <a:ea typeface="MS PGothic" panose="020B0600070205080204" pitchFamily="34" charset="-128"/>
            </a:endParaRPr>
          </a:p>
          <a:p>
            <a:pPr lvl="1">
              <a:defRPr/>
            </a:pPr>
            <a:r>
              <a:rPr lang="en-US" sz="1600" dirty="0">
                <a:ea typeface="MS PGothic" panose="020B0600070205080204" pitchFamily="34" charset="-128"/>
              </a:rPr>
              <a:t>Mouse not possible or not desired</a:t>
            </a:r>
            <a:endParaRPr lang="en-US" sz="1600" dirty="0">
              <a:ea typeface="MS PGothic" panose="020B0600070205080204" pitchFamily="34" charset="-128"/>
            </a:endParaRPr>
          </a:p>
          <a:p>
            <a:pPr lvl="1">
              <a:defRPr/>
            </a:pPr>
            <a:r>
              <a:rPr lang="en-US" sz="1600" dirty="0">
                <a:ea typeface="MS PGothic" panose="020B0600070205080204" pitchFamily="34" charset="-128"/>
              </a:rPr>
              <a:t>Actions and selection based on gestures</a:t>
            </a:r>
            <a:endParaRPr lang="en-US" sz="1600" dirty="0">
              <a:ea typeface="MS PGothic" panose="020B0600070205080204" pitchFamily="34" charset="-128"/>
            </a:endParaRPr>
          </a:p>
          <a:p>
            <a:pPr lvl="1">
              <a:defRPr/>
            </a:pPr>
            <a:r>
              <a:rPr lang="en-US" sz="1600" dirty="0">
                <a:ea typeface="MS PGothic" panose="020B0600070205080204" pitchFamily="34" charset="-128"/>
              </a:rPr>
              <a:t>Virtual keyboard for text entry</a:t>
            </a:r>
            <a:endParaRPr lang="en-US" sz="1600" dirty="0">
              <a:ea typeface="MS PGothic" panose="020B0600070205080204" pitchFamily="34" charset="-128"/>
            </a:endParaRPr>
          </a:p>
          <a:p>
            <a:pPr>
              <a:defRPr/>
            </a:pPr>
            <a:r>
              <a:rPr lang="en-US" sz="1600" dirty="0">
                <a:ea typeface="MS PGothic" panose="020B0600070205080204" pitchFamily="34" charset="-128"/>
              </a:rPr>
              <a:t>Voice commands</a:t>
            </a:r>
            <a:endParaRPr lang="en-US" sz="1600" dirty="0">
              <a:ea typeface="MS PGothic" panose="020B0600070205080204" pitchFamily="34" charset="-128"/>
            </a:endParaRPr>
          </a:p>
          <a:p>
            <a:pPr marL="0" indent="0">
              <a:buFont typeface="Monotype Sorts" charset="0"/>
              <a:buNone/>
              <a:defRPr/>
            </a:pPr>
            <a:endParaRPr lang="en-US" dirty="0">
              <a:ea typeface="MS PGothic" panose="020B0600070205080204" pitchFamily="34" charset="-128"/>
            </a:endParaRPr>
          </a:p>
          <a:p>
            <a:pPr lvl="1">
              <a:buFont typeface="Monotype Sorts" charset="0"/>
              <a:buChar char="l"/>
              <a:defRPr/>
            </a:pPr>
            <a:endParaRPr lang="en-US" dirty="0">
              <a:ea typeface="MS PGothic" panose="020B0600070205080204" pitchFamily="34" charset="-128"/>
            </a:endParaRPr>
          </a:p>
        </p:txBody>
      </p:sp>
      <p:pic>
        <p:nvPicPr>
          <p:cNvPr id="25604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9850" y="1152525"/>
            <a:ext cx="2767013" cy="4919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/>
          <p:cNvSpPr>
            <a:spLocks noGrp="1" noChangeArrowheads="1"/>
          </p:cNvSpPr>
          <p:nvPr>
            <p:ph type="title"/>
          </p:nvPr>
        </p:nvSpPr>
        <p:spPr>
          <a:xfrm>
            <a:off x="457200" y="227013"/>
            <a:ext cx="8113713" cy="576262"/>
          </a:xfrm>
        </p:spPr>
        <p:txBody>
          <a:bodyPr/>
          <a:lstStyle/>
          <a:p>
            <a:pPr eaLnBrk="1" hangingPunct="1"/>
            <a:r>
              <a:rPr lang="en-US" altLang="en-US"/>
              <a:t>The Mac OS X GUI</a:t>
            </a:r>
            <a:endParaRPr lang="en-US" altLang="en-US"/>
          </a:p>
        </p:txBody>
      </p:sp>
      <p:pic>
        <p:nvPicPr>
          <p:cNvPr id="27651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088" y="1279525"/>
            <a:ext cx="8113712" cy="4564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20663"/>
            <a:ext cx="8061325" cy="576262"/>
          </a:xfrm>
        </p:spPr>
        <p:txBody>
          <a:bodyPr/>
          <a:lstStyle/>
          <a:p>
            <a:pPr eaLnBrk="1" hangingPunct="1"/>
            <a:r>
              <a:rPr lang="en-US" altLang="en-US"/>
              <a:t>System Calls</a:t>
            </a:r>
            <a:endParaRPr lang="en-US" altLang="en-US"/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9788" y="1385888"/>
            <a:ext cx="7678737" cy="2646362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/>
              <a:t>Programming interface to the services provided by the OS</a:t>
            </a:r>
            <a:endParaRPr lang="en-US" altLang="en-US" sz="800" dirty="0"/>
          </a:p>
          <a:p>
            <a:pPr>
              <a:lnSpc>
                <a:spcPct val="90000"/>
              </a:lnSpc>
            </a:pPr>
            <a:r>
              <a:rPr lang="en-US" altLang="en-US" dirty="0"/>
              <a:t>Typically written in a high-level language (C or C++)</a:t>
            </a:r>
            <a:endParaRPr lang="en-US" altLang="en-US" sz="800" dirty="0"/>
          </a:p>
          <a:p>
            <a:pPr>
              <a:lnSpc>
                <a:spcPct val="90000"/>
              </a:lnSpc>
            </a:pPr>
            <a:r>
              <a:rPr lang="en-US" altLang="en-US" dirty="0"/>
              <a:t>Mostly accessed by programs via a high-level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Application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Programming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Interface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>
                <a:solidFill>
                  <a:srgbClr val="000000"/>
                </a:solidFill>
              </a:rPr>
              <a:t>(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API</a:t>
            </a:r>
            <a:r>
              <a:rPr lang="en-US" altLang="en-US" dirty="0">
                <a:solidFill>
                  <a:srgbClr val="000000"/>
                </a:solidFill>
              </a:rPr>
              <a:t>)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rather than direct system call use</a:t>
            </a:r>
            <a:endParaRPr lang="en-US" altLang="en-US" sz="800" dirty="0"/>
          </a:p>
          <a:p>
            <a:pPr>
              <a:lnSpc>
                <a:spcPct val="90000"/>
              </a:lnSpc>
            </a:pPr>
            <a:r>
              <a:rPr lang="en-US" altLang="en-US" dirty="0"/>
              <a:t>Three most common APIs are Win32 API for Windows, POSIX API for POSIX-based systems (including virtually all versions of UNIX, Linux, and Mac OS X), and Java API for the Java virtual machine (JVM)</a:t>
            </a:r>
            <a:endParaRPr lang="en-US" altLang="en-US" dirty="0"/>
          </a:p>
        </p:txBody>
      </p:sp>
      <p:sp>
        <p:nvSpPr>
          <p:cNvPr id="15364" name="Rectangle 4"/>
          <p:cNvSpPr>
            <a:spLocks noChangeArrowheads="1"/>
          </p:cNvSpPr>
          <p:nvPr/>
        </p:nvSpPr>
        <p:spPr bwMode="auto">
          <a:xfrm>
            <a:off x="942975" y="3624263"/>
            <a:ext cx="7181850" cy="59055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90000"/>
              </a:lnSpc>
              <a:buFont typeface="Monotype Sorts" pitchFamily="-84" charset="2"/>
              <a:buNone/>
              <a:defRPr/>
            </a:pPr>
            <a:r>
              <a:rPr kumimoji="1" lang="en-US" altLang="en-US" dirty="0">
                <a:latin typeface="+mn-lt"/>
              </a:rPr>
              <a:t>Note that the system-call names used throughout this text are generic</a:t>
            </a:r>
            <a:endParaRPr kumimoji="1" lang="en-US" altLang="en-US" dirty="0">
              <a:latin typeface="+mn-l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14313"/>
            <a:ext cx="8077200" cy="576262"/>
          </a:xfrm>
        </p:spPr>
        <p:txBody>
          <a:bodyPr/>
          <a:lstStyle/>
          <a:p>
            <a:pPr eaLnBrk="1" hangingPunct="1"/>
            <a:r>
              <a:rPr lang="en-US" altLang="en-US"/>
              <a:t>Example of System Calls</a:t>
            </a:r>
            <a:endParaRPr lang="en-US" altLang="en-US"/>
          </a:p>
        </p:txBody>
      </p:sp>
      <p:sp>
        <p:nvSpPr>
          <p:cNvPr id="31747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830263" y="1233488"/>
            <a:ext cx="7704137" cy="4530725"/>
          </a:xfrm>
        </p:spPr>
        <p:txBody>
          <a:bodyPr/>
          <a:lstStyle/>
          <a:p>
            <a:r>
              <a:rPr lang="en-US" altLang="en-US"/>
              <a:t>System call sequence to copy the contents of one file to another file</a:t>
            </a:r>
            <a:endParaRPr lang="en-US" altLang="en-US"/>
          </a:p>
        </p:txBody>
      </p:sp>
      <p:pic>
        <p:nvPicPr>
          <p:cNvPr id="31748" name="Picture 5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8913" y="1965325"/>
            <a:ext cx="5937250" cy="4017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49" name="Line 6"/>
          <p:cNvSpPr>
            <a:spLocks noChangeShapeType="1"/>
          </p:cNvSpPr>
          <p:nvPr/>
        </p:nvSpPr>
        <p:spPr bwMode="auto">
          <a:xfrm>
            <a:off x="7358063" y="2022475"/>
            <a:ext cx="0" cy="4206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31750" name="Line 7"/>
          <p:cNvSpPr>
            <a:spLocks noChangeShapeType="1"/>
          </p:cNvSpPr>
          <p:nvPr/>
        </p:nvSpPr>
        <p:spPr bwMode="auto">
          <a:xfrm>
            <a:off x="1503363" y="2012950"/>
            <a:ext cx="0" cy="4302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20663"/>
            <a:ext cx="8042275" cy="576262"/>
          </a:xfrm>
        </p:spPr>
        <p:txBody>
          <a:bodyPr/>
          <a:lstStyle/>
          <a:p>
            <a:pPr eaLnBrk="1" hangingPunct="1"/>
            <a:r>
              <a:rPr lang="en-US" altLang="en-US"/>
              <a:t>Example of Standard API</a:t>
            </a:r>
            <a:endParaRPr lang="en-US" altLang="en-US"/>
          </a:p>
        </p:txBody>
      </p:sp>
      <p:pic>
        <p:nvPicPr>
          <p:cNvPr id="33795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9913" y="984250"/>
            <a:ext cx="5276850" cy="538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>
          <a:xfrm>
            <a:off x="473075" y="217488"/>
            <a:ext cx="7989888" cy="576262"/>
          </a:xfrm>
        </p:spPr>
        <p:txBody>
          <a:bodyPr/>
          <a:lstStyle/>
          <a:p>
            <a:pPr eaLnBrk="1" hangingPunct="1"/>
            <a:r>
              <a:rPr lang="en-US" altLang="en-US"/>
              <a:t>System Call Implementation</a:t>
            </a:r>
            <a:endParaRPr lang="en-US" altLang="en-US"/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0263" y="1233488"/>
            <a:ext cx="7632700" cy="4530725"/>
          </a:xfrm>
        </p:spPr>
        <p:txBody>
          <a:bodyPr/>
          <a:lstStyle/>
          <a:p>
            <a:r>
              <a:rPr lang="en-US" altLang="en-US" dirty="0"/>
              <a:t>Typically, a number is  associated with each system call</a:t>
            </a:r>
            <a:endParaRPr lang="en-US" altLang="en-US" dirty="0"/>
          </a:p>
          <a:p>
            <a:pPr lvl="1"/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System-call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interface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maintains a table indexed according to these numbers</a:t>
            </a:r>
            <a:endParaRPr lang="en-US" altLang="en-US" sz="800" dirty="0"/>
          </a:p>
          <a:p>
            <a:r>
              <a:rPr lang="en-US" altLang="en-US" dirty="0"/>
              <a:t>The system call interface invokes  the intended system call in OS kernel and returns status of the system call and any return values</a:t>
            </a:r>
            <a:endParaRPr lang="en-US" altLang="en-US" sz="800" dirty="0"/>
          </a:p>
          <a:p>
            <a:r>
              <a:rPr lang="en-US" altLang="en-US" dirty="0"/>
              <a:t>The caller need know nothing about how the system call is implemented</a:t>
            </a:r>
            <a:endParaRPr lang="en-US" altLang="en-US" dirty="0"/>
          </a:p>
          <a:p>
            <a:pPr lvl="1"/>
            <a:r>
              <a:rPr lang="en-US" altLang="en-US" dirty="0"/>
              <a:t>Just needs to obey API and understand what OS will do as a result call</a:t>
            </a:r>
            <a:endParaRPr lang="en-US" altLang="en-US" dirty="0"/>
          </a:p>
          <a:p>
            <a:pPr lvl="1"/>
            <a:r>
              <a:rPr lang="en-US" altLang="en-US" dirty="0"/>
              <a:t>Most details of  OS interface hidden from programmer by API  </a:t>
            </a:r>
            <a:endParaRPr lang="en-US" altLang="en-US" dirty="0"/>
          </a:p>
          <a:p>
            <a:pPr lvl="2"/>
            <a:r>
              <a:rPr lang="en-US" altLang="en-US" dirty="0"/>
              <a:t>Managed by run-time support library (set of functions built into libraries included with compiler)</a:t>
            </a:r>
            <a:endParaRPr lang="en-US" alt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>
          <a:xfrm>
            <a:off x="920750" y="211138"/>
            <a:ext cx="7840663" cy="576262"/>
          </a:xfrm>
        </p:spPr>
        <p:txBody>
          <a:bodyPr/>
          <a:lstStyle/>
          <a:p>
            <a:pPr eaLnBrk="1" hangingPunct="1"/>
            <a:r>
              <a:rPr lang="en-US" altLang="en-US"/>
              <a:t>API – System Call – OS Relationship</a:t>
            </a:r>
            <a:endParaRPr lang="en-US" altLang="en-US"/>
          </a:p>
        </p:txBody>
      </p:sp>
      <p:pic>
        <p:nvPicPr>
          <p:cNvPr id="37891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325" y="1217613"/>
            <a:ext cx="7559675" cy="4614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>
          <a:xfrm>
            <a:off x="879475" y="217488"/>
            <a:ext cx="7704138" cy="576262"/>
          </a:xfrm>
        </p:spPr>
        <p:txBody>
          <a:bodyPr/>
          <a:lstStyle/>
          <a:p>
            <a:pPr eaLnBrk="1" hangingPunct="1"/>
            <a:r>
              <a:rPr lang="en-US" altLang="en-US"/>
              <a:t>System Call Parameter Passing</a:t>
            </a:r>
            <a:endParaRPr lang="en-US" altLang="en-US"/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06450" y="1233488"/>
            <a:ext cx="7704138" cy="4530725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/>
              <a:t>Often, more information is required than simply identity of desired system call</a:t>
            </a:r>
            <a:endParaRPr lang="en-US" altLang="en-US" dirty="0"/>
          </a:p>
          <a:p>
            <a:pPr lvl="1">
              <a:lnSpc>
                <a:spcPct val="90000"/>
              </a:lnSpc>
            </a:pPr>
            <a:r>
              <a:rPr lang="en-US" altLang="en-US" dirty="0"/>
              <a:t>Exact type and amount of information vary according to OS and call</a:t>
            </a:r>
            <a:endParaRPr lang="en-US" altLang="en-US" sz="900" dirty="0"/>
          </a:p>
          <a:p>
            <a:pPr>
              <a:lnSpc>
                <a:spcPct val="90000"/>
              </a:lnSpc>
            </a:pPr>
            <a:r>
              <a:rPr lang="en-US" altLang="en-US" dirty="0"/>
              <a:t>Three general methods used to pass parameters to the OS</a:t>
            </a:r>
            <a:endParaRPr lang="en-US" altLang="en-US" dirty="0"/>
          </a:p>
          <a:p>
            <a:pPr lvl="1">
              <a:lnSpc>
                <a:spcPct val="90000"/>
              </a:lnSpc>
            </a:pPr>
            <a:r>
              <a:rPr lang="en-US" altLang="en-US" dirty="0"/>
              <a:t>Simplest:  pass the parameters in registers</a:t>
            </a:r>
            <a:endParaRPr lang="en-US" altLang="en-US" dirty="0"/>
          </a:p>
          <a:p>
            <a:pPr lvl="2">
              <a:lnSpc>
                <a:spcPct val="90000"/>
              </a:lnSpc>
            </a:pPr>
            <a:r>
              <a:rPr lang="en-US" altLang="en-US" dirty="0"/>
              <a:t> In some cases, may be more parameters than registers</a:t>
            </a:r>
            <a:endParaRPr lang="en-US" altLang="en-US" dirty="0"/>
          </a:p>
          <a:p>
            <a:pPr lvl="1">
              <a:lnSpc>
                <a:spcPct val="90000"/>
              </a:lnSpc>
            </a:pPr>
            <a:r>
              <a:rPr lang="en-US" altLang="en-US" dirty="0"/>
              <a:t>Parameters stored in a block</a:t>
            </a:r>
            <a:r>
              <a:rPr lang="en-US" altLang="en-US" i="1" dirty="0"/>
              <a:t>, </a:t>
            </a:r>
            <a:r>
              <a:rPr lang="en-US" altLang="en-US" dirty="0"/>
              <a:t>or table, in memory, and address of block passed as a parameter in a register </a:t>
            </a:r>
            <a:endParaRPr lang="en-US" altLang="en-US" dirty="0"/>
          </a:p>
          <a:p>
            <a:pPr lvl="2">
              <a:lnSpc>
                <a:spcPct val="90000"/>
              </a:lnSpc>
            </a:pPr>
            <a:r>
              <a:rPr lang="en-US" altLang="en-US" dirty="0"/>
              <a:t>This approach taken by Linux and Solaris</a:t>
            </a:r>
            <a:endParaRPr lang="en-US" altLang="en-US" dirty="0"/>
          </a:p>
          <a:p>
            <a:pPr lvl="1">
              <a:lnSpc>
                <a:spcPct val="90000"/>
              </a:lnSpc>
            </a:pPr>
            <a:r>
              <a:rPr lang="en-US" altLang="en-US" dirty="0"/>
              <a:t>Parameters placed, or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pushed</a:t>
            </a:r>
            <a:r>
              <a:rPr lang="en-US" altLang="en-US" i="1" dirty="0"/>
              <a:t>, </a:t>
            </a:r>
            <a:r>
              <a:rPr lang="en-US" altLang="en-US" dirty="0"/>
              <a:t>onto the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stack</a:t>
            </a:r>
            <a:r>
              <a:rPr lang="en-US" altLang="en-US" i="1" dirty="0"/>
              <a:t> </a:t>
            </a:r>
            <a:r>
              <a:rPr lang="en-US" altLang="en-US" dirty="0"/>
              <a:t>by the program and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popped</a:t>
            </a:r>
            <a:r>
              <a:rPr lang="en-US" altLang="en-US" i="1" dirty="0"/>
              <a:t> </a:t>
            </a:r>
            <a:r>
              <a:rPr lang="en-US" altLang="en-US" dirty="0"/>
              <a:t>off the stack by the operating system</a:t>
            </a:r>
            <a:endParaRPr lang="en-US" altLang="en-US" dirty="0"/>
          </a:p>
          <a:p>
            <a:pPr lvl="2">
              <a:lnSpc>
                <a:spcPct val="90000"/>
              </a:lnSpc>
            </a:pPr>
            <a:r>
              <a:rPr lang="en-US" altLang="en-US" dirty="0"/>
              <a:t>Block and stack methods do not limit the number or length of parameters being passed</a:t>
            </a:r>
            <a:endParaRPr lang="en-US" altLang="en-US" dirty="0"/>
          </a:p>
          <a:p>
            <a:pPr lvl="1">
              <a:lnSpc>
                <a:spcPct val="90000"/>
              </a:lnSpc>
            </a:pPr>
            <a:endParaRPr lang="en-US" alt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07963"/>
            <a:ext cx="8089900" cy="576262"/>
          </a:xfrm>
        </p:spPr>
        <p:txBody>
          <a:bodyPr/>
          <a:lstStyle/>
          <a:p>
            <a:pPr eaLnBrk="1" hangingPunct="1"/>
            <a:r>
              <a:rPr lang="en-US" altLang="en-US"/>
              <a:t>Parameter Passing via Table</a:t>
            </a:r>
            <a:endParaRPr lang="en-US" altLang="en-US"/>
          </a:p>
        </p:txBody>
      </p:sp>
      <p:pic>
        <p:nvPicPr>
          <p:cNvPr id="41987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013" y="1643063"/>
            <a:ext cx="7831137" cy="4116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1094707" y="130231"/>
            <a:ext cx="8066088" cy="576262"/>
          </a:xfrm>
        </p:spPr>
        <p:txBody>
          <a:bodyPr/>
          <a:lstStyle/>
          <a:p>
            <a:pPr eaLnBrk="1" hangingPunct="1"/>
            <a:r>
              <a:rPr lang="en-US" altLang="en-US" sz="3000" dirty="0"/>
              <a:t>Outline</a:t>
            </a:r>
            <a:endParaRPr lang="en-US" altLang="en-US" sz="3000" dirty="0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54075" y="1141468"/>
            <a:ext cx="7618413" cy="4530725"/>
          </a:xfrm>
        </p:spPr>
        <p:txBody>
          <a:bodyPr/>
          <a:lstStyle/>
          <a:p>
            <a:r>
              <a:rPr lang="en-US" altLang="en-US" dirty="0"/>
              <a:t>Operating System Services</a:t>
            </a:r>
            <a:endParaRPr lang="en-US" altLang="en-US" dirty="0"/>
          </a:p>
          <a:p>
            <a:r>
              <a:rPr lang="en-US" altLang="en-US" dirty="0"/>
              <a:t>User and Operating System-Interface</a:t>
            </a:r>
            <a:endParaRPr lang="en-US" altLang="en-US" dirty="0"/>
          </a:p>
          <a:p>
            <a:r>
              <a:rPr lang="en-US" altLang="en-US" dirty="0"/>
              <a:t>System Calls</a:t>
            </a:r>
            <a:endParaRPr lang="en-US" altLang="en-US" dirty="0"/>
          </a:p>
          <a:p>
            <a:r>
              <a:rPr lang="en-US" altLang="en-US" dirty="0"/>
              <a:t>System Services</a:t>
            </a:r>
            <a:endParaRPr lang="en-US" altLang="en-US" dirty="0"/>
          </a:p>
          <a:p>
            <a:r>
              <a:rPr lang="en-US" altLang="en-US" dirty="0"/>
              <a:t>Linkers and Loaders</a:t>
            </a:r>
            <a:endParaRPr lang="en-US" altLang="en-US" dirty="0"/>
          </a:p>
          <a:p>
            <a:r>
              <a:rPr lang="en-US" altLang="en-US" dirty="0"/>
              <a:t>Why Applications are Operating System Specific</a:t>
            </a:r>
            <a:endParaRPr lang="en-US" altLang="en-US" dirty="0"/>
          </a:p>
          <a:p>
            <a:r>
              <a:rPr lang="en-US" altLang="en-US" dirty="0"/>
              <a:t>Design and Implementation</a:t>
            </a:r>
            <a:endParaRPr lang="en-US" altLang="en-US" dirty="0"/>
          </a:p>
          <a:p>
            <a:r>
              <a:rPr lang="en-US" altLang="en-US" dirty="0"/>
              <a:t>Operating System Structure</a:t>
            </a:r>
            <a:endParaRPr lang="en-US" altLang="en-US" dirty="0"/>
          </a:p>
          <a:p>
            <a:r>
              <a:rPr lang="en-US" altLang="en-US" dirty="0"/>
              <a:t>Building and Booting an Operating System</a:t>
            </a:r>
            <a:endParaRPr lang="en-US" altLang="en-US" dirty="0"/>
          </a:p>
          <a:p>
            <a:r>
              <a:rPr lang="en-US" altLang="en-US" dirty="0"/>
              <a:t>Operating System Debugging</a:t>
            </a:r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>
          <a:xfrm>
            <a:off x="473075" y="214313"/>
            <a:ext cx="8129588" cy="576262"/>
          </a:xfrm>
        </p:spPr>
        <p:txBody>
          <a:bodyPr/>
          <a:lstStyle/>
          <a:p>
            <a:pPr eaLnBrk="1" hangingPunct="1"/>
            <a:r>
              <a:rPr lang="en-US" altLang="en-US"/>
              <a:t>Types of System Calls</a:t>
            </a:r>
            <a:endParaRPr lang="en-US" altLang="en-US"/>
          </a:p>
        </p:txBody>
      </p:sp>
      <p:sp>
        <p:nvSpPr>
          <p:cNvPr id="44035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808038" y="1250950"/>
            <a:ext cx="7748587" cy="4530725"/>
          </a:xfrm>
        </p:spPr>
        <p:txBody>
          <a:bodyPr/>
          <a:lstStyle/>
          <a:p>
            <a:r>
              <a:rPr lang="en-US" altLang="en-US" dirty="0"/>
              <a:t>Process control</a:t>
            </a:r>
            <a:endParaRPr lang="en-US" altLang="en-US" dirty="0"/>
          </a:p>
          <a:p>
            <a:pPr lvl="1"/>
            <a:r>
              <a:rPr lang="en-US" altLang="en-US" dirty="0"/>
              <a:t>create process, terminate process</a:t>
            </a:r>
            <a:endParaRPr lang="en-US" altLang="en-US" dirty="0"/>
          </a:p>
          <a:p>
            <a:pPr lvl="1"/>
            <a:r>
              <a:rPr lang="en-US" altLang="en-US" dirty="0"/>
              <a:t>end, abort</a:t>
            </a:r>
            <a:endParaRPr lang="en-US" altLang="en-US" dirty="0"/>
          </a:p>
          <a:p>
            <a:pPr lvl="1"/>
            <a:r>
              <a:rPr lang="en-US" altLang="en-US" dirty="0"/>
              <a:t>load, execute</a:t>
            </a:r>
            <a:endParaRPr lang="en-US" altLang="en-US" dirty="0"/>
          </a:p>
          <a:p>
            <a:pPr lvl="1"/>
            <a:r>
              <a:rPr lang="en-US" altLang="en-US" dirty="0"/>
              <a:t>get process attributes, set process attributes</a:t>
            </a:r>
            <a:endParaRPr lang="en-US" altLang="en-US" dirty="0"/>
          </a:p>
          <a:p>
            <a:pPr lvl="1"/>
            <a:r>
              <a:rPr lang="en-US" altLang="en-US" dirty="0"/>
              <a:t>wait for time</a:t>
            </a:r>
            <a:endParaRPr lang="en-US" altLang="en-US" dirty="0"/>
          </a:p>
          <a:p>
            <a:pPr lvl="1"/>
            <a:r>
              <a:rPr lang="en-US" altLang="en-US" dirty="0"/>
              <a:t>wait event, signal event</a:t>
            </a:r>
            <a:endParaRPr lang="en-US" altLang="en-US" dirty="0"/>
          </a:p>
          <a:p>
            <a:pPr lvl="1"/>
            <a:r>
              <a:rPr lang="en-US" altLang="en-US" dirty="0"/>
              <a:t>allocate and free memory</a:t>
            </a:r>
            <a:endParaRPr lang="en-US" altLang="en-US" dirty="0"/>
          </a:p>
          <a:p>
            <a:pPr lvl="1"/>
            <a:r>
              <a:rPr lang="en-US" altLang="en-US" dirty="0"/>
              <a:t>Dump memory if error</a:t>
            </a:r>
            <a:endParaRPr lang="en-US" altLang="en-US" dirty="0"/>
          </a:p>
          <a:p>
            <a:pPr lvl="1"/>
            <a:r>
              <a:rPr lang="en-US" altLang="en-US" b="1" dirty="0">
                <a:solidFill>
                  <a:srgbClr val="006699"/>
                </a:solidFill>
                <a:latin typeface="+mj-lt"/>
              </a:rPr>
              <a:t>Debugger</a:t>
            </a:r>
            <a:r>
              <a:rPr lang="en-US" altLang="en-US" dirty="0"/>
              <a:t> for determining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bugs</a:t>
            </a:r>
            <a:r>
              <a:rPr lang="en-US" altLang="en-US" b="1" dirty="0">
                <a:solidFill>
                  <a:srgbClr val="3366FF"/>
                </a:solidFill>
              </a:rPr>
              <a:t>,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single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step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execution</a:t>
            </a:r>
            <a:endParaRPr lang="en-US" altLang="en-US" dirty="0"/>
          </a:p>
          <a:p>
            <a:pPr lvl="1"/>
            <a:r>
              <a:rPr lang="en-US" altLang="en-US" b="1" dirty="0">
                <a:solidFill>
                  <a:srgbClr val="006699"/>
                </a:solidFill>
                <a:latin typeface="+mj-lt"/>
              </a:rPr>
              <a:t>Locks</a:t>
            </a:r>
            <a:r>
              <a:rPr lang="en-US" altLang="en-US" dirty="0"/>
              <a:t> for managing access to shared data between processes</a:t>
            </a:r>
            <a:endParaRPr lang="en-US" altLang="en-U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801688" y="1233488"/>
            <a:ext cx="7732712" cy="4530725"/>
          </a:xfrm>
        </p:spPr>
        <p:txBody>
          <a:bodyPr/>
          <a:lstStyle/>
          <a:p>
            <a:r>
              <a:rPr lang="en-US" altLang="en-US"/>
              <a:t>File management</a:t>
            </a:r>
            <a:endParaRPr lang="en-US" altLang="en-US"/>
          </a:p>
          <a:p>
            <a:pPr lvl="1"/>
            <a:r>
              <a:rPr lang="en-US" altLang="en-US"/>
              <a:t>create file, delete file</a:t>
            </a:r>
            <a:endParaRPr lang="en-US" altLang="en-US"/>
          </a:p>
          <a:p>
            <a:pPr lvl="1"/>
            <a:r>
              <a:rPr lang="en-US" altLang="en-US"/>
              <a:t>open, close file</a:t>
            </a:r>
            <a:endParaRPr lang="en-US" altLang="en-US"/>
          </a:p>
          <a:p>
            <a:pPr lvl="1"/>
            <a:r>
              <a:rPr lang="en-US" altLang="en-US"/>
              <a:t>read, write, reposition</a:t>
            </a:r>
            <a:endParaRPr lang="en-US" altLang="en-US"/>
          </a:p>
          <a:p>
            <a:pPr lvl="1"/>
            <a:r>
              <a:rPr lang="en-US" altLang="en-US"/>
              <a:t>get and set file attributes</a:t>
            </a:r>
            <a:endParaRPr lang="en-US" altLang="en-US"/>
          </a:p>
          <a:p>
            <a:r>
              <a:rPr lang="en-US" altLang="en-US"/>
              <a:t>Device management</a:t>
            </a:r>
            <a:endParaRPr lang="en-US" altLang="en-US"/>
          </a:p>
          <a:p>
            <a:pPr lvl="1"/>
            <a:r>
              <a:rPr lang="en-US" altLang="en-US"/>
              <a:t>request device, release device</a:t>
            </a:r>
            <a:endParaRPr lang="en-US" altLang="en-US"/>
          </a:p>
          <a:p>
            <a:pPr lvl="1"/>
            <a:r>
              <a:rPr lang="en-US" altLang="en-US"/>
              <a:t>read, write, reposition</a:t>
            </a:r>
            <a:endParaRPr lang="en-US" altLang="en-US"/>
          </a:p>
          <a:p>
            <a:pPr lvl="1"/>
            <a:r>
              <a:rPr lang="en-US" altLang="en-US"/>
              <a:t>get device attributes, set device attributes</a:t>
            </a:r>
            <a:endParaRPr lang="en-US" altLang="en-US"/>
          </a:p>
          <a:p>
            <a:pPr lvl="1"/>
            <a:r>
              <a:rPr lang="en-US" altLang="en-US"/>
              <a:t>logically attach or detach devices</a:t>
            </a:r>
            <a:endParaRPr lang="en-US" altLang="en-US"/>
          </a:p>
          <a:p>
            <a:pPr lvl="1"/>
            <a:endParaRPr lang="en-US" altLang="en-US"/>
          </a:p>
        </p:txBody>
      </p:sp>
      <p:sp>
        <p:nvSpPr>
          <p:cNvPr id="46083" name="Rectangle 2"/>
          <p:cNvSpPr>
            <a:spLocks noGrp="1" noChangeArrowheads="1"/>
          </p:cNvSpPr>
          <p:nvPr>
            <p:ph type="title"/>
          </p:nvPr>
        </p:nvSpPr>
        <p:spPr>
          <a:xfrm>
            <a:off x="512763" y="225425"/>
            <a:ext cx="8021637" cy="576263"/>
          </a:xfrm>
        </p:spPr>
        <p:txBody>
          <a:bodyPr/>
          <a:lstStyle/>
          <a:p>
            <a:pPr eaLnBrk="1" hangingPunct="1"/>
            <a:r>
              <a:rPr lang="en-US" altLang="en-US"/>
              <a:t>Types of System Calls (Cont.)</a:t>
            </a:r>
            <a:endParaRPr lang="en-US" alt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527050" y="227013"/>
            <a:ext cx="7991475" cy="576262"/>
          </a:xfrm>
        </p:spPr>
        <p:txBody>
          <a:bodyPr/>
          <a:lstStyle/>
          <a:p>
            <a:pPr eaLnBrk="1" hangingPunct="1"/>
            <a:r>
              <a:rPr lang="en-US" altLang="en-US"/>
              <a:t>Types of System Calls (Cont.)</a:t>
            </a:r>
            <a:endParaRPr lang="en-US" altLang="en-US"/>
          </a:p>
        </p:txBody>
      </p:sp>
      <p:sp>
        <p:nvSpPr>
          <p:cNvPr id="48131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806450" y="1233488"/>
            <a:ext cx="7234238" cy="4530725"/>
          </a:xfrm>
        </p:spPr>
        <p:txBody>
          <a:bodyPr/>
          <a:lstStyle/>
          <a:p>
            <a:r>
              <a:rPr lang="en-US" altLang="en-US" dirty="0"/>
              <a:t>Information maintenance</a:t>
            </a:r>
            <a:endParaRPr lang="en-US" altLang="en-US" dirty="0"/>
          </a:p>
          <a:p>
            <a:pPr lvl="1"/>
            <a:r>
              <a:rPr lang="en-US" altLang="en-US" dirty="0"/>
              <a:t>get time or date, set time or date</a:t>
            </a:r>
            <a:endParaRPr lang="en-US" altLang="en-US" dirty="0"/>
          </a:p>
          <a:p>
            <a:pPr lvl="1"/>
            <a:r>
              <a:rPr lang="en-US" altLang="en-US" dirty="0"/>
              <a:t>get system data, set system data</a:t>
            </a:r>
            <a:endParaRPr lang="en-US" altLang="en-US" dirty="0"/>
          </a:p>
          <a:p>
            <a:pPr lvl="1"/>
            <a:r>
              <a:rPr lang="en-US" altLang="en-US" dirty="0"/>
              <a:t>get and set process, file, or device attributes</a:t>
            </a:r>
            <a:endParaRPr lang="en-US" altLang="en-US" dirty="0"/>
          </a:p>
          <a:p>
            <a:r>
              <a:rPr lang="en-US" altLang="en-US" dirty="0"/>
              <a:t>Communications</a:t>
            </a:r>
            <a:endParaRPr lang="en-US" altLang="en-US" dirty="0"/>
          </a:p>
          <a:p>
            <a:pPr lvl="1"/>
            <a:r>
              <a:rPr lang="en-US" altLang="en-US" dirty="0"/>
              <a:t>create, delete communication connection</a:t>
            </a:r>
            <a:endParaRPr lang="en-US" altLang="en-US" dirty="0"/>
          </a:p>
          <a:p>
            <a:pPr lvl="1"/>
            <a:r>
              <a:rPr lang="en-US" altLang="en-US" dirty="0"/>
              <a:t>send, receive messages if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message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passing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model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to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host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name</a:t>
            </a:r>
            <a:r>
              <a:rPr lang="en-US" altLang="en-US" dirty="0"/>
              <a:t> or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process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name</a:t>
            </a:r>
            <a:endParaRPr lang="en-US" altLang="en-US" b="1" dirty="0">
              <a:solidFill>
                <a:srgbClr val="006699"/>
              </a:solidFill>
              <a:latin typeface="+mj-lt"/>
            </a:endParaRPr>
          </a:p>
          <a:p>
            <a:pPr lvl="2"/>
            <a:r>
              <a:rPr lang="en-US" altLang="en-US" dirty="0"/>
              <a:t>From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client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to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server</a:t>
            </a:r>
            <a:endParaRPr lang="en-US" altLang="en-US" b="1" dirty="0">
              <a:solidFill>
                <a:srgbClr val="006699"/>
              </a:solidFill>
              <a:latin typeface="+mj-lt"/>
            </a:endParaRPr>
          </a:p>
          <a:p>
            <a:pPr lvl="1"/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Shared-memory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model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create and gain access to memory regions</a:t>
            </a:r>
            <a:endParaRPr lang="en-US" altLang="en-US" dirty="0"/>
          </a:p>
          <a:p>
            <a:pPr lvl="1"/>
            <a:r>
              <a:rPr lang="en-US" altLang="en-US" dirty="0"/>
              <a:t>transfer status information</a:t>
            </a:r>
            <a:endParaRPr lang="en-US" altLang="en-US" dirty="0"/>
          </a:p>
          <a:p>
            <a:pPr lvl="1"/>
            <a:r>
              <a:rPr lang="en-US" altLang="en-US" dirty="0"/>
              <a:t>attach and detach remote devices</a:t>
            </a:r>
            <a:endParaRPr lang="en-US" altLang="en-US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>
          <a:xfrm>
            <a:off x="503238" y="227013"/>
            <a:ext cx="8031162" cy="576262"/>
          </a:xfrm>
        </p:spPr>
        <p:txBody>
          <a:bodyPr/>
          <a:lstStyle/>
          <a:p>
            <a:pPr eaLnBrk="1" hangingPunct="1"/>
            <a:r>
              <a:rPr lang="en-US" altLang="en-US"/>
              <a:t>Types of System Calls (Cont.)</a:t>
            </a:r>
            <a:endParaRPr lang="en-US" altLang="en-US"/>
          </a:p>
        </p:txBody>
      </p:sp>
      <p:sp>
        <p:nvSpPr>
          <p:cNvPr id="50179" name="Rectangle 4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Protection</a:t>
            </a:r>
            <a:endParaRPr lang="en-US" altLang="en-US"/>
          </a:p>
          <a:p>
            <a:pPr lvl="1"/>
            <a:r>
              <a:rPr lang="en-US" altLang="en-US"/>
              <a:t>Control access to resources</a:t>
            </a:r>
            <a:endParaRPr lang="en-US" altLang="en-US"/>
          </a:p>
          <a:p>
            <a:pPr lvl="1"/>
            <a:r>
              <a:rPr lang="en-US" altLang="en-US"/>
              <a:t>Get and set permissions</a:t>
            </a:r>
            <a:endParaRPr lang="en-US" altLang="en-US"/>
          </a:p>
          <a:p>
            <a:pPr lvl="1"/>
            <a:r>
              <a:rPr lang="en-US" altLang="en-US"/>
              <a:t>Allow and deny user access</a:t>
            </a:r>
            <a:endParaRPr lang="en-US" altLang="en-US"/>
          </a:p>
          <a:p>
            <a:pPr lvl="1"/>
            <a:endParaRPr lang="en-US" alt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Title 1"/>
          <p:cNvSpPr>
            <a:spLocks noGrp="1" noChangeArrowheads="1"/>
          </p:cNvSpPr>
          <p:nvPr>
            <p:ph type="title"/>
          </p:nvPr>
        </p:nvSpPr>
        <p:spPr>
          <a:xfrm>
            <a:off x="1351275" y="110535"/>
            <a:ext cx="7632700" cy="594371"/>
          </a:xfrm>
        </p:spPr>
        <p:txBody>
          <a:bodyPr/>
          <a:lstStyle/>
          <a:p>
            <a:pPr eaLnBrk="1" hangingPunct="1"/>
            <a:r>
              <a:rPr lang="en-US" altLang="en-US" sz="2600" dirty="0"/>
              <a:t>Examples of Windows and Unix System Calls</a:t>
            </a:r>
            <a:endParaRPr lang="en-US" altLang="en-US" sz="2600" dirty="0"/>
          </a:p>
        </p:txBody>
      </p:sp>
      <p:pic>
        <p:nvPicPr>
          <p:cNvPr id="52227" name="Picture 4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3788" y="1152525"/>
            <a:ext cx="4751387" cy="513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22250"/>
            <a:ext cx="8042275" cy="576263"/>
          </a:xfrm>
        </p:spPr>
        <p:txBody>
          <a:bodyPr/>
          <a:lstStyle/>
          <a:p>
            <a:pPr eaLnBrk="1" hangingPunct="1"/>
            <a:r>
              <a:rPr lang="en-US" altLang="en-US"/>
              <a:t>Standard C Library Example</a:t>
            </a:r>
            <a:endParaRPr lang="en-US" altLang="en-US"/>
          </a:p>
        </p:txBody>
      </p:sp>
      <p:sp>
        <p:nvSpPr>
          <p:cNvPr id="542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8350" y="1173163"/>
            <a:ext cx="7642225" cy="5078412"/>
          </a:xfrm>
        </p:spPr>
        <p:txBody>
          <a:bodyPr/>
          <a:lstStyle/>
          <a:p>
            <a:r>
              <a:rPr lang="en-US" altLang="en-US"/>
              <a:t>C program invoking printf() library call, which calls write() system call</a:t>
            </a:r>
            <a:endParaRPr lang="en-US" altLang="en-US"/>
          </a:p>
        </p:txBody>
      </p:sp>
      <p:pic>
        <p:nvPicPr>
          <p:cNvPr id="54276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9313" y="1704975"/>
            <a:ext cx="4579937" cy="4702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Title 1"/>
          <p:cNvSpPr>
            <a:spLocks noGrp="1" noChangeArrowheads="1"/>
          </p:cNvSpPr>
          <p:nvPr>
            <p:ph type="title"/>
          </p:nvPr>
        </p:nvSpPr>
        <p:spPr>
          <a:xfrm>
            <a:off x="457200" y="215900"/>
            <a:ext cx="8062913" cy="576263"/>
          </a:xfrm>
        </p:spPr>
        <p:txBody>
          <a:bodyPr/>
          <a:lstStyle/>
          <a:p>
            <a:r>
              <a:rPr lang="en-US" altLang="en-US"/>
              <a:t>Example: Arduino</a:t>
            </a:r>
            <a:endParaRPr lang="en-US" altLang="en-US"/>
          </a:p>
        </p:txBody>
      </p:sp>
      <p:sp>
        <p:nvSpPr>
          <p:cNvPr id="56323" name="Content Placeholder 2"/>
          <p:cNvSpPr>
            <a:spLocks noGrp="1" noChangeArrowheads="1"/>
          </p:cNvSpPr>
          <p:nvPr>
            <p:ph idx="1"/>
          </p:nvPr>
        </p:nvSpPr>
        <p:spPr>
          <a:xfrm>
            <a:off x="755650" y="1245997"/>
            <a:ext cx="3538538" cy="3880428"/>
          </a:xfrm>
        </p:spPr>
        <p:txBody>
          <a:bodyPr/>
          <a:lstStyle/>
          <a:p>
            <a:r>
              <a:rPr lang="en-US" altLang="en-US" dirty="0"/>
              <a:t>Single-tasking</a:t>
            </a:r>
            <a:endParaRPr lang="en-US" altLang="en-US" dirty="0"/>
          </a:p>
          <a:p>
            <a:r>
              <a:rPr lang="en-US" altLang="en-US" dirty="0"/>
              <a:t>No operating system</a:t>
            </a:r>
            <a:endParaRPr lang="en-US" altLang="en-US" dirty="0"/>
          </a:p>
          <a:p>
            <a:r>
              <a:rPr lang="en-US" altLang="en-US" dirty="0"/>
              <a:t>Programs (sketch) loaded via USB into flash memory</a:t>
            </a:r>
            <a:endParaRPr lang="en-US" altLang="en-US" dirty="0"/>
          </a:p>
          <a:p>
            <a:r>
              <a:rPr lang="en-US" altLang="en-US" dirty="0"/>
              <a:t>Single memory space</a:t>
            </a:r>
            <a:endParaRPr lang="en-US" altLang="en-US" dirty="0"/>
          </a:p>
          <a:p>
            <a:r>
              <a:rPr lang="en-US" altLang="en-US" dirty="0"/>
              <a:t>Boot loader loads program</a:t>
            </a:r>
            <a:endParaRPr lang="en-US" altLang="en-US" dirty="0"/>
          </a:p>
          <a:p>
            <a:r>
              <a:rPr lang="en-US" altLang="en-US" dirty="0"/>
              <a:t>Program exit -&gt; shell reloaded</a:t>
            </a:r>
            <a:endParaRPr lang="en-US" altLang="en-US" dirty="0"/>
          </a:p>
        </p:txBody>
      </p:sp>
      <p:sp>
        <p:nvSpPr>
          <p:cNvPr id="56324" name="Rectangle 5"/>
          <p:cNvSpPr>
            <a:spLocks noChangeArrowheads="1"/>
          </p:cNvSpPr>
          <p:nvPr/>
        </p:nvSpPr>
        <p:spPr bwMode="auto">
          <a:xfrm>
            <a:off x="4397375" y="4372519"/>
            <a:ext cx="5029200" cy="779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110000"/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  <a:buSzPct val="90000"/>
              <a:buFont typeface="Monotype Sorts" pitchFamily="-84" charset="2"/>
              <a:buNone/>
            </a:pPr>
            <a:r>
              <a:rPr lang="en-US" altLang="en-US" dirty="0"/>
              <a:t>At system startup          running a program</a:t>
            </a:r>
            <a:endParaRPr lang="en-US" altLang="en-US" dirty="0"/>
          </a:p>
          <a:p>
            <a:pPr>
              <a:spcBef>
                <a:spcPct val="50000"/>
              </a:spcBef>
              <a:buSzPct val="90000"/>
              <a:buFont typeface="Monotype Sorts" pitchFamily="-84" charset="2"/>
              <a:buNone/>
            </a:pPr>
            <a:endParaRPr lang="en-US" altLang="en-US" dirty="0"/>
          </a:p>
        </p:txBody>
      </p:sp>
      <p:pic>
        <p:nvPicPr>
          <p:cNvPr id="56325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8953" y="1266090"/>
            <a:ext cx="3931159" cy="3089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Title 1"/>
          <p:cNvSpPr>
            <a:spLocks noGrp="1" noChangeArrowheads="1"/>
          </p:cNvSpPr>
          <p:nvPr>
            <p:ph type="title"/>
          </p:nvPr>
        </p:nvSpPr>
        <p:spPr>
          <a:xfrm>
            <a:off x="457200" y="215900"/>
            <a:ext cx="8040688" cy="576263"/>
          </a:xfrm>
        </p:spPr>
        <p:txBody>
          <a:bodyPr/>
          <a:lstStyle/>
          <a:p>
            <a:r>
              <a:rPr lang="en-US" altLang="en-US"/>
              <a:t>Example: FreeBSD</a:t>
            </a:r>
            <a:endParaRPr lang="en-US" altLang="en-US"/>
          </a:p>
        </p:txBody>
      </p:sp>
      <p:sp>
        <p:nvSpPr>
          <p:cNvPr id="57347" name="Content Placeholder 2"/>
          <p:cNvSpPr>
            <a:spLocks noGrp="1" noChangeArrowheads="1"/>
          </p:cNvSpPr>
          <p:nvPr>
            <p:ph idx="1"/>
          </p:nvPr>
        </p:nvSpPr>
        <p:spPr>
          <a:xfrm>
            <a:off x="869950" y="1118305"/>
            <a:ext cx="4777224" cy="4388196"/>
          </a:xfrm>
        </p:spPr>
        <p:txBody>
          <a:bodyPr/>
          <a:lstStyle/>
          <a:p>
            <a:r>
              <a:rPr lang="en-US" altLang="en-US" dirty="0"/>
              <a:t>Unix variant</a:t>
            </a:r>
            <a:endParaRPr lang="en-US" altLang="en-US" dirty="0"/>
          </a:p>
          <a:p>
            <a:r>
              <a:rPr lang="en-US" altLang="en-US" dirty="0"/>
              <a:t>Multitasking</a:t>
            </a:r>
            <a:endParaRPr lang="en-US" altLang="en-US" dirty="0"/>
          </a:p>
          <a:p>
            <a:r>
              <a:rPr lang="en-US" altLang="en-US" dirty="0"/>
              <a:t>User login -&gt; invoke user</a:t>
            </a:r>
            <a:r>
              <a:rPr lang="ja-JP" altLang="en-US" dirty="0"/>
              <a:t>’</a:t>
            </a:r>
            <a:r>
              <a:rPr lang="en-US" altLang="ja-JP" dirty="0"/>
              <a:t>s choice of shell</a:t>
            </a:r>
            <a:endParaRPr lang="en-US" altLang="ja-JP" dirty="0"/>
          </a:p>
          <a:p>
            <a:r>
              <a:rPr lang="en-US" altLang="en-US" dirty="0"/>
              <a:t>Shell executes fork() system call to create process</a:t>
            </a:r>
            <a:endParaRPr lang="en-US" altLang="en-US" dirty="0"/>
          </a:p>
          <a:p>
            <a:pPr lvl="1"/>
            <a:r>
              <a:rPr lang="en-US" altLang="en-US" dirty="0"/>
              <a:t>Executes exec() to load program into process</a:t>
            </a:r>
            <a:endParaRPr lang="en-US" altLang="en-US" dirty="0"/>
          </a:p>
          <a:p>
            <a:pPr lvl="1"/>
            <a:r>
              <a:rPr lang="en-US" altLang="en-US" dirty="0"/>
              <a:t>Shell waits for process to terminate or continues with user commands</a:t>
            </a:r>
            <a:endParaRPr lang="en-US" altLang="en-US" dirty="0"/>
          </a:p>
          <a:p>
            <a:r>
              <a:rPr lang="en-US" altLang="en-US" dirty="0"/>
              <a:t>Process exits with:</a:t>
            </a:r>
            <a:endParaRPr lang="en-US" altLang="en-US" dirty="0"/>
          </a:p>
          <a:p>
            <a:pPr lvl="1"/>
            <a:r>
              <a:rPr lang="en-US" altLang="en-US" dirty="0"/>
              <a:t> code = 0 – no error </a:t>
            </a:r>
            <a:endParaRPr lang="en-US" altLang="en-US" dirty="0"/>
          </a:p>
          <a:p>
            <a:pPr lvl="1"/>
            <a:r>
              <a:rPr lang="en-US" altLang="en-US" dirty="0"/>
              <a:t> code &gt; 0 – error code</a:t>
            </a:r>
            <a:endParaRPr lang="en-US" altLang="en-US" dirty="0"/>
          </a:p>
          <a:p>
            <a:endParaRPr lang="en-US" altLang="en-US" dirty="0"/>
          </a:p>
        </p:txBody>
      </p:sp>
      <p:pic>
        <p:nvPicPr>
          <p:cNvPr id="57348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9138" y="1389190"/>
            <a:ext cx="2698750" cy="3906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End of Chapter 2</a:t>
            </a:r>
            <a:br>
              <a:rPr lang="en-US" altLang="en-US" dirty="0"/>
            </a:br>
            <a:r>
              <a:rPr lang="en-US" altLang="en-US" dirty="0"/>
              <a:t>Part 1</a:t>
            </a:r>
            <a:endParaRPr lang="en-US" alt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Objectives</a:t>
            </a:r>
            <a:endParaRPr lang="en-US" altLang="en-US"/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68363" y="1233488"/>
            <a:ext cx="6808578" cy="4534265"/>
          </a:xfrm>
        </p:spPr>
        <p:txBody>
          <a:bodyPr/>
          <a:lstStyle/>
          <a:p>
            <a:r>
              <a:rPr lang="en-US" altLang="en-US" dirty="0"/>
              <a:t>Identify services provided by an operating system</a:t>
            </a:r>
            <a:endParaRPr lang="en-US" altLang="en-US" dirty="0"/>
          </a:p>
          <a:p>
            <a:r>
              <a:rPr lang="en-US" altLang="en-US" dirty="0"/>
              <a:t>Illustrate how system calls are used to provide operating system services</a:t>
            </a:r>
            <a:endParaRPr lang="en-US" altLang="en-US" dirty="0"/>
          </a:p>
          <a:p>
            <a:r>
              <a:rPr lang="en-US" altLang="en-US" dirty="0"/>
              <a:t>Compare and contrast monolithic, layered, microkernel, modular, and hybrid strategies for designing operating systems</a:t>
            </a:r>
            <a:endParaRPr lang="en-US" altLang="en-US" dirty="0"/>
          </a:p>
          <a:p>
            <a:r>
              <a:rPr lang="en-US" altLang="en-US" dirty="0"/>
              <a:t>Illustrate the process for booting an operating system</a:t>
            </a:r>
            <a:endParaRPr lang="en-US" altLang="en-US" dirty="0"/>
          </a:p>
          <a:p>
            <a:r>
              <a:rPr lang="en-US" altLang="en-US" dirty="0"/>
              <a:t>Apply tools for monitoring operating system performance</a:t>
            </a:r>
            <a:endParaRPr lang="en-US" altLang="en-US" dirty="0"/>
          </a:p>
          <a:p>
            <a:r>
              <a:rPr lang="en-US" altLang="en-US" dirty="0"/>
              <a:t>Design and implement kernel modules for interacting with a Linux kernel</a:t>
            </a:r>
            <a:endParaRPr lang="en-US" altLang="en-US" dirty="0"/>
          </a:p>
          <a:p>
            <a:endParaRPr lang="en-US" alt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xfrm>
            <a:off x="1050925" y="147152"/>
            <a:ext cx="744855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Operating System Services</a:t>
            </a:r>
            <a:endParaRPr lang="en-US" altLang="en-US" dirty="0"/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46138" y="1119188"/>
            <a:ext cx="7653337" cy="5002212"/>
          </a:xfrm>
          <a:noFill/>
        </p:spPr>
        <p:txBody>
          <a:bodyPr/>
          <a:lstStyle/>
          <a:p>
            <a:r>
              <a:rPr lang="en-US" altLang="en-US" dirty="0"/>
              <a:t>Operating systems provide an environment for execution of programs and services to programs and users</a:t>
            </a:r>
            <a:endParaRPr lang="en-US" altLang="en-US" dirty="0"/>
          </a:p>
          <a:p>
            <a:r>
              <a:rPr lang="en-US" altLang="en-US" dirty="0"/>
              <a:t>One set of operating-system services provides functions that are helpful to the user:</a:t>
            </a:r>
            <a:endParaRPr lang="en-US" altLang="en-US" dirty="0"/>
          </a:p>
          <a:p>
            <a:pPr lvl="1"/>
            <a:r>
              <a:rPr lang="en-US" altLang="en-US" b="1" dirty="0"/>
              <a:t>User interface </a:t>
            </a:r>
            <a:r>
              <a:rPr lang="en-US" altLang="en-US" dirty="0"/>
              <a:t>- Almost all operating systems have a user interface (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UI</a:t>
            </a:r>
            <a:r>
              <a:rPr lang="en-US" altLang="en-US" dirty="0"/>
              <a:t>).</a:t>
            </a:r>
            <a:endParaRPr lang="en-US" altLang="en-US" dirty="0"/>
          </a:p>
          <a:p>
            <a:pPr lvl="2"/>
            <a:r>
              <a:rPr lang="en-US" altLang="en-US" dirty="0"/>
              <a:t>Varies between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Command-Line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(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CLI</a:t>
            </a:r>
            <a:r>
              <a:rPr lang="en-US" altLang="en-US" dirty="0"/>
              <a:t>)</a:t>
            </a:r>
            <a:r>
              <a:rPr lang="en-US" altLang="en-US" dirty="0">
                <a:solidFill>
                  <a:srgbClr val="000000"/>
                </a:solidFill>
              </a:rPr>
              <a:t>,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Graphics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User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Interface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(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GUI</a:t>
            </a:r>
            <a:r>
              <a:rPr lang="en-US" altLang="en-US" dirty="0"/>
              <a:t>)</a:t>
            </a:r>
            <a:r>
              <a:rPr lang="en-US" altLang="en-US" dirty="0">
                <a:solidFill>
                  <a:srgbClr val="000000"/>
                </a:solidFill>
              </a:rPr>
              <a:t>,</a:t>
            </a:r>
            <a:r>
              <a:rPr lang="en-US" altLang="en-US" b="1" dirty="0">
                <a:solidFill>
                  <a:srgbClr val="3366FF"/>
                </a:solidFill>
              </a:rPr>
              <a:t> 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touch-screen</a:t>
            </a:r>
            <a:r>
              <a:rPr lang="en-US" altLang="en-US" b="1" dirty="0">
                <a:solidFill>
                  <a:srgbClr val="3366FF"/>
                </a:solidFill>
              </a:rPr>
              <a:t>, 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Batch</a:t>
            </a:r>
            <a:endParaRPr lang="en-US" altLang="en-US" b="1" dirty="0">
              <a:solidFill>
                <a:srgbClr val="006699"/>
              </a:solidFill>
              <a:latin typeface="+mj-lt"/>
            </a:endParaRPr>
          </a:p>
          <a:p>
            <a:pPr lvl="1"/>
            <a:r>
              <a:rPr lang="en-US" altLang="en-US" b="1" dirty="0"/>
              <a:t>Program execution </a:t>
            </a:r>
            <a:r>
              <a:rPr lang="en-US" altLang="en-US" dirty="0"/>
              <a:t>- The system must be able to load a program into memory and to run that program, end execution, either normally or abnormally (indicating error)</a:t>
            </a:r>
            <a:endParaRPr lang="en-US" altLang="en-US" dirty="0"/>
          </a:p>
          <a:p>
            <a:pPr lvl="1"/>
            <a:r>
              <a:rPr lang="en-US" altLang="en-US" b="1" dirty="0"/>
              <a:t>I/O operations </a:t>
            </a:r>
            <a:r>
              <a:rPr lang="en-US" altLang="en-US" dirty="0"/>
              <a:t>-  A running program may require I/O, which may involve a file or an I/O device</a:t>
            </a:r>
            <a:endParaRPr lang="en-US" altLang="en-US" dirty="0"/>
          </a:p>
          <a:p>
            <a:pPr lvl="1"/>
            <a:r>
              <a:rPr lang="en-US" altLang="en-US" b="1" dirty="0"/>
              <a:t>File-system manipulation </a:t>
            </a:r>
            <a:r>
              <a:rPr lang="en-US" altLang="en-US" dirty="0"/>
              <a:t>-  The file system is of particular interest. Programs need to read and write files and directories, create and delete them, search them, list file Information, permission management.</a:t>
            </a:r>
            <a:endParaRPr lang="en-US" altLang="en-US" b="1" dirty="0"/>
          </a:p>
          <a:p>
            <a:pPr lvl="1"/>
            <a:endParaRPr lang="en-US" alt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>
          <a:xfrm>
            <a:off x="946150" y="220663"/>
            <a:ext cx="7869238" cy="576262"/>
          </a:xfrm>
        </p:spPr>
        <p:txBody>
          <a:bodyPr/>
          <a:lstStyle/>
          <a:p>
            <a:pPr eaLnBrk="1" hangingPunct="1"/>
            <a:r>
              <a:rPr lang="en-US" altLang="en-US"/>
              <a:t>Operating System Services (Cont.)</a:t>
            </a:r>
            <a:endParaRPr lang="en-US" altLang="en-US"/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49313" y="1138238"/>
            <a:ext cx="7678737" cy="5418137"/>
          </a:xfrm>
          <a:noFill/>
        </p:spPr>
        <p:txBody>
          <a:bodyPr/>
          <a:lstStyle/>
          <a:p>
            <a:r>
              <a:rPr lang="en-US" altLang="en-US"/>
              <a:t>One set of operating-system services provides functions that are helpful to the user (Cont.):</a:t>
            </a:r>
            <a:endParaRPr lang="en-US" altLang="en-US" b="1"/>
          </a:p>
          <a:p>
            <a:pPr lvl="1"/>
            <a:r>
              <a:rPr lang="en-US" altLang="en-US" b="1"/>
              <a:t>Communications</a:t>
            </a:r>
            <a:r>
              <a:rPr lang="en-US" altLang="en-US"/>
              <a:t> – Processes may exchange information, on the same computer or between computers over a network</a:t>
            </a:r>
            <a:endParaRPr lang="en-US" altLang="en-US"/>
          </a:p>
          <a:p>
            <a:pPr lvl="2"/>
            <a:r>
              <a:rPr lang="en-US" altLang="en-US"/>
              <a:t>Communications may be via shared memory or through message passing (packets moved by the OS)</a:t>
            </a:r>
            <a:endParaRPr lang="en-US" altLang="en-US"/>
          </a:p>
          <a:p>
            <a:pPr lvl="1"/>
            <a:r>
              <a:rPr lang="en-US" altLang="en-US" b="1"/>
              <a:t>Error detection </a:t>
            </a:r>
            <a:r>
              <a:rPr lang="en-US" altLang="en-US"/>
              <a:t>– OS needs to be constantly aware of possible errors</a:t>
            </a:r>
            <a:endParaRPr lang="en-US" altLang="en-US"/>
          </a:p>
          <a:p>
            <a:pPr lvl="2"/>
            <a:r>
              <a:rPr lang="en-US" altLang="en-US"/>
              <a:t>May occur in the CPU and memory hardware, in I/O devices, in user program</a:t>
            </a:r>
            <a:endParaRPr lang="en-US" altLang="en-US"/>
          </a:p>
          <a:p>
            <a:pPr lvl="2"/>
            <a:r>
              <a:rPr lang="en-US" altLang="en-US"/>
              <a:t>For each type of error, OS should take the appropriate action to ensure correct and consistent computing</a:t>
            </a:r>
            <a:endParaRPr lang="en-US" altLang="en-US"/>
          </a:p>
          <a:p>
            <a:pPr lvl="2"/>
            <a:r>
              <a:rPr lang="en-US" altLang="en-US"/>
              <a:t>Debugging facilities can greatly enhance the user</a:t>
            </a:r>
            <a:r>
              <a:rPr lang="ja-JP" altLang="en-US"/>
              <a:t>’</a:t>
            </a:r>
            <a:r>
              <a:rPr lang="en-US" altLang="ja-JP"/>
              <a:t>s and programmer</a:t>
            </a:r>
            <a:r>
              <a:rPr lang="ja-JP" altLang="en-US"/>
              <a:t>’</a:t>
            </a:r>
            <a:r>
              <a:rPr lang="en-US" altLang="ja-JP"/>
              <a:t>s abilities to efficiently use the system</a:t>
            </a:r>
            <a:endParaRPr lang="en-US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>
          <a:xfrm>
            <a:off x="1003300" y="220663"/>
            <a:ext cx="7739063" cy="576262"/>
          </a:xfrm>
        </p:spPr>
        <p:txBody>
          <a:bodyPr/>
          <a:lstStyle/>
          <a:p>
            <a:pPr eaLnBrk="1" hangingPunct="1"/>
            <a:r>
              <a:rPr lang="en-US" altLang="en-US"/>
              <a:t>Operating System Services (Cont.)</a:t>
            </a:r>
            <a:endParaRPr lang="en-US" altLang="en-US"/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44550" y="1158875"/>
            <a:ext cx="7739063" cy="4905375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/>
              <a:t>Another set of OS functions exists for ensuring the efficient operation of the system itself via resource sharing</a:t>
            </a:r>
            <a:endParaRPr lang="en-US" altLang="en-US"/>
          </a:p>
          <a:p>
            <a:pPr lvl="1">
              <a:lnSpc>
                <a:spcPct val="90000"/>
              </a:lnSpc>
            </a:pPr>
            <a:r>
              <a:rPr lang="en-US" altLang="en-US" b="1"/>
              <a:t>Resource allocation - </a:t>
            </a:r>
            <a:r>
              <a:rPr lang="en-US" altLang="en-US"/>
              <a:t>When  multiple users or multiple jobs running concurrently, resources must be allocated to each of them</a:t>
            </a:r>
            <a:endParaRPr lang="en-US" altLang="en-US"/>
          </a:p>
          <a:p>
            <a:pPr lvl="2">
              <a:lnSpc>
                <a:spcPct val="90000"/>
              </a:lnSpc>
            </a:pPr>
            <a:r>
              <a:rPr lang="en-US" altLang="en-US"/>
              <a:t>Many types of resources -   CPU cycles, main memory, file storage, I/O devices.</a:t>
            </a:r>
            <a:endParaRPr lang="en-US" altLang="en-US"/>
          </a:p>
          <a:p>
            <a:pPr lvl="1">
              <a:lnSpc>
                <a:spcPct val="90000"/>
              </a:lnSpc>
            </a:pPr>
            <a:r>
              <a:rPr lang="en-US" altLang="en-US" b="1"/>
              <a:t>Logging -</a:t>
            </a:r>
            <a:r>
              <a:rPr lang="en-US" altLang="en-US"/>
              <a:t> To keep track of which users use how much and what kinds of computer resources</a:t>
            </a:r>
            <a:endParaRPr lang="en-US" altLang="en-US"/>
          </a:p>
          <a:p>
            <a:pPr lvl="1">
              <a:lnSpc>
                <a:spcPct val="90000"/>
              </a:lnSpc>
            </a:pPr>
            <a:r>
              <a:rPr lang="en-US" altLang="en-US" b="1"/>
              <a:t>Protection and security - </a:t>
            </a:r>
            <a:r>
              <a:rPr lang="en-US" altLang="en-US"/>
              <a:t>The owners of information stored in a multiuser or networked computer system may want to control use of that information, concurrent processes should not interfere with each other</a:t>
            </a:r>
            <a:endParaRPr lang="en-US" altLang="en-US"/>
          </a:p>
          <a:p>
            <a:pPr lvl="2">
              <a:lnSpc>
                <a:spcPct val="90000"/>
              </a:lnSpc>
            </a:pPr>
            <a:r>
              <a:rPr lang="en-US" altLang="en-US" b="1"/>
              <a:t>Protection</a:t>
            </a:r>
            <a:r>
              <a:rPr lang="en-US" altLang="en-US"/>
              <a:t> involves ensuring that all access to system resources is controlled</a:t>
            </a:r>
            <a:endParaRPr lang="en-US" altLang="en-US"/>
          </a:p>
          <a:p>
            <a:pPr lvl="2">
              <a:lnSpc>
                <a:spcPct val="90000"/>
              </a:lnSpc>
            </a:pPr>
            <a:r>
              <a:rPr lang="en-US" altLang="en-US" b="1"/>
              <a:t>Security</a:t>
            </a:r>
            <a:r>
              <a:rPr lang="en-US" altLang="en-US"/>
              <a:t> of the system from outsiders requires user authentication, extends to defending external I/O devices from invalid access attempts</a:t>
            </a:r>
            <a:endParaRPr lang="en-US" altLang="en-US"/>
          </a:p>
          <a:p>
            <a:pPr>
              <a:lnSpc>
                <a:spcPct val="90000"/>
              </a:lnSpc>
              <a:buFont typeface="Monotype Sorts" pitchFamily="-84" charset="2"/>
              <a:buNone/>
            </a:pPr>
            <a:endParaRPr lang="en-US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 noChangeArrowheads="1"/>
          </p:cNvSpPr>
          <p:nvPr>
            <p:ph type="title"/>
          </p:nvPr>
        </p:nvSpPr>
        <p:spPr>
          <a:xfrm>
            <a:off x="992188" y="206375"/>
            <a:ext cx="7918450" cy="576263"/>
          </a:xfrm>
        </p:spPr>
        <p:txBody>
          <a:bodyPr/>
          <a:lstStyle/>
          <a:p>
            <a:pPr eaLnBrk="1" hangingPunct="1"/>
            <a:r>
              <a:rPr lang="en-US" altLang="en-US"/>
              <a:t>A View of Operating System Services</a:t>
            </a:r>
            <a:endParaRPr lang="en-US" altLang="en-US"/>
          </a:p>
        </p:txBody>
      </p:sp>
      <p:pic>
        <p:nvPicPr>
          <p:cNvPr id="17411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3800" y="1836738"/>
            <a:ext cx="7221538" cy="3595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>
          <a:xfrm>
            <a:off x="877888" y="220663"/>
            <a:ext cx="8145462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Command Line interpreter </a:t>
            </a:r>
            <a:endParaRPr lang="en-US" altLang="en-US" dirty="0"/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77889" y="1223963"/>
            <a:ext cx="6155958" cy="4131808"/>
          </a:xfrm>
        </p:spPr>
        <p:txBody>
          <a:bodyPr/>
          <a:lstStyle/>
          <a:p>
            <a:r>
              <a:rPr lang="en-US" altLang="en-US" dirty="0"/>
              <a:t>CLI allows direct command entry</a:t>
            </a:r>
            <a:endParaRPr lang="en-US" altLang="en-US" dirty="0"/>
          </a:p>
          <a:p>
            <a:r>
              <a:rPr lang="en-US" altLang="en-US" dirty="0"/>
              <a:t>Sometimes implemented in kernel, sometimes by systems program</a:t>
            </a:r>
            <a:endParaRPr lang="en-US" altLang="en-US" dirty="0"/>
          </a:p>
          <a:p>
            <a:r>
              <a:rPr lang="en-US" altLang="en-US" dirty="0"/>
              <a:t>Sometimes multiple flavors implemented –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shells</a:t>
            </a:r>
            <a:endParaRPr lang="en-US" altLang="en-US" b="1" dirty="0">
              <a:solidFill>
                <a:srgbClr val="006699"/>
              </a:solidFill>
              <a:latin typeface="+mj-lt"/>
            </a:endParaRPr>
          </a:p>
          <a:p>
            <a:r>
              <a:rPr lang="en-US" altLang="en-US" dirty="0"/>
              <a:t>Primarily fetches a command from user and executes it</a:t>
            </a:r>
            <a:endParaRPr lang="en-US" altLang="en-US" dirty="0"/>
          </a:p>
          <a:p>
            <a:r>
              <a:rPr lang="en-US" altLang="en-US" dirty="0"/>
              <a:t>Sometimes commands built-in, sometimes just names of programs</a:t>
            </a:r>
            <a:endParaRPr lang="en-US" altLang="en-US" dirty="0"/>
          </a:p>
          <a:p>
            <a:pPr lvl="1"/>
            <a:r>
              <a:rPr lang="en-US" altLang="en-US" dirty="0"/>
              <a:t>If the latter, adding new features doesn’</a:t>
            </a:r>
            <a:r>
              <a:rPr lang="en-US" altLang="ja-JP" dirty="0"/>
              <a:t>t require shell modification</a:t>
            </a:r>
            <a:endParaRPr lang="en-US" alt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/>
          <p:cNvSpPr>
            <a:spLocks noGrp="1" noChangeArrowheads="1"/>
          </p:cNvSpPr>
          <p:nvPr>
            <p:ph type="title"/>
          </p:nvPr>
        </p:nvSpPr>
        <p:spPr>
          <a:xfrm>
            <a:off x="1119188" y="220663"/>
            <a:ext cx="7397750" cy="576262"/>
          </a:xfrm>
        </p:spPr>
        <p:txBody>
          <a:bodyPr/>
          <a:lstStyle/>
          <a:p>
            <a:pPr eaLnBrk="1" hangingPunct="1"/>
            <a:r>
              <a:rPr lang="en-US" altLang="en-US"/>
              <a:t>Bourne Shell Command Interpreter</a:t>
            </a:r>
            <a:endParaRPr lang="en-US" altLang="en-US"/>
          </a:p>
        </p:txBody>
      </p:sp>
      <p:pic>
        <p:nvPicPr>
          <p:cNvPr id="21507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825" y="1041400"/>
            <a:ext cx="7397750" cy="5122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s-8">
  <a:themeElements>
    <a:clrScheme name="os-8 8">
      <a:dk1>
        <a:srgbClr val="000000"/>
      </a:dk1>
      <a:lt1>
        <a:srgbClr val="FFFFFF"/>
      </a:lt1>
      <a:dk2>
        <a:srgbClr val="999900"/>
      </a:dk2>
      <a:lt2>
        <a:srgbClr val="666600"/>
      </a:lt2>
      <a:accent1>
        <a:srgbClr val="99CC00"/>
      </a:accent1>
      <a:accent2>
        <a:srgbClr val="CCCC66"/>
      </a:accent2>
      <a:accent3>
        <a:srgbClr val="FFFFFF"/>
      </a:accent3>
      <a:accent4>
        <a:srgbClr val="000000"/>
      </a:accent4>
      <a:accent5>
        <a:srgbClr val="CAE2AA"/>
      </a:accent5>
      <a:accent6>
        <a:srgbClr val="B9B95C"/>
      </a:accent6>
      <a:hlink>
        <a:srgbClr val="FFCC00"/>
      </a:hlink>
      <a:folHlink>
        <a:srgbClr val="CC9900"/>
      </a:folHlink>
    </a:clrScheme>
    <a:fontScheme name="os-8">
      <a:majorFont>
        <a:latin typeface="Arial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panose="020B060403050404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panose="020B0604030504040204" pitchFamily="34" charset="0"/>
          </a:defRPr>
        </a:defPPr>
      </a:lstStyle>
    </a:lnDef>
  </a:objectDefaults>
  <a:extraClrSchemeLst>
    <a:extraClrScheme>
      <a:clrScheme name="os-8 1">
        <a:dk1>
          <a:srgbClr val="006699"/>
        </a:dk1>
        <a:lt1>
          <a:srgbClr val="FFFFFF"/>
        </a:lt1>
        <a:dk2>
          <a:srgbClr val="000000"/>
        </a:dk2>
        <a:lt2>
          <a:srgbClr val="99FF99"/>
        </a:lt2>
        <a:accent1>
          <a:srgbClr val="00CC99"/>
        </a:accent1>
        <a:accent2>
          <a:srgbClr val="009999"/>
        </a:accent2>
        <a:accent3>
          <a:srgbClr val="AAAAAA"/>
        </a:accent3>
        <a:accent4>
          <a:srgbClr val="DADADA"/>
        </a:accent4>
        <a:accent5>
          <a:srgbClr val="AAE2CA"/>
        </a:accent5>
        <a:accent6>
          <a:srgbClr val="008A8A"/>
        </a:accent6>
        <a:hlink>
          <a:srgbClr val="0066FF"/>
        </a:hlink>
        <a:folHlink>
          <a:srgbClr val="989CBA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2">
        <a:dk1>
          <a:srgbClr val="808000"/>
        </a:dk1>
        <a:lt1>
          <a:srgbClr val="FFFFFF"/>
        </a:lt1>
        <a:dk2>
          <a:srgbClr val="5C271E"/>
        </a:dk2>
        <a:lt2>
          <a:srgbClr val="FFDD89"/>
        </a:lt2>
        <a:accent1>
          <a:srgbClr val="CC6600"/>
        </a:accent1>
        <a:accent2>
          <a:srgbClr val="CC9900"/>
        </a:accent2>
        <a:accent3>
          <a:srgbClr val="B5ACAB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3">
        <a:dk1>
          <a:srgbClr val="763B00"/>
        </a:dk1>
        <a:lt1>
          <a:srgbClr val="FFFFFF"/>
        </a:lt1>
        <a:dk2>
          <a:srgbClr val="330000"/>
        </a:dk2>
        <a:lt2>
          <a:srgbClr val="CC9900"/>
        </a:lt2>
        <a:accent1>
          <a:srgbClr val="FFCC00"/>
        </a:accent1>
        <a:accent2>
          <a:srgbClr val="CC3300"/>
        </a:accent2>
        <a:accent3>
          <a:srgbClr val="ADAAAA"/>
        </a:accent3>
        <a:accent4>
          <a:srgbClr val="DADADA"/>
        </a:accent4>
        <a:accent5>
          <a:srgbClr val="FFE2AA"/>
        </a:accent5>
        <a:accent6>
          <a:srgbClr val="B92D00"/>
        </a:accent6>
        <a:hlink>
          <a:srgbClr val="666699"/>
        </a:hlink>
        <a:folHlink>
          <a:srgbClr val="9999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4">
        <a:dk1>
          <a:srgbClr val="6D3696"/>
        </a:dk1>
        <a:lt1>
          <a:srgbClr val="FFFFFF"/>
        </a:lt1>
        <a:dk2>
          <a:srgbClr val="51255D"/>
        </a:dk2>
        <a:lt2>
          <a:srgbClr val="FFFFCC"/>
        </a:lt2>
        <a:accent1>
          <a:srgbClr val="666699"/>
        </a:accent1>
        <a:accent2>
          <a:srgbClr val="800080"/>
        </a:accent2>
        <a:accent3>
          <a:srgbClr val="B3ACB6"/>
        </a:accent3>
        <a:accent4>
          <a:srgbClr val="DADADA"/>
        </a:accent4>
        <a:accent5>
          <a:srgbClr val="B8B8CA"/>
        </a:accent5>
        <a:accent6>
          <a:srgbClr val="730073"/>
        </a:accent6>
        <a:hlink>
          <a:srgbClr val="CCCC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5">
        <a:dk1>
          <a:srgbClr val="CC6600"/>
        </a:dk1>
        <a:lt1>
          <a:srgbClr val="FFFFFF"/>
        </a:lt1>
        <a:dk2>
          <a:srgbClr val="4A553B"/>
        </a:dk2>
        <a:lt2>
          <a:srgbClr val="FFBF1F"/>
        </a:lt2>
        <a:accent1>
          <a:srgbClr val="FFCC00"/>
        </a:accent1>
        <a:accent2>
          <a:srgbClr val="CC9900"/>
        </a:accent2>
        <a:accent3>
          <a:srgbClr val="B1B4AF"/>
        </a:accent3>
        <a:accent4>
          <a:srgbClr val="DADADA"/>
        </a:accent4>
        <a:accent5>
          <a:srgbClr val="FFE2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6">
        <a:dk1>
          <a:srgbClr val="000000"/>
        </a:dk1>
        <a:lt1>
          <a:srgbClr val="FFFFFF"/>
        </a:lt1>
        <a:dk2>
          <a:srgbClr val="666699"/>
        </a:dk2>
        <a:lt2>
          <a:srgbClr val="FFCC00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666699"/>
        </a:hlink>
        <a:folHlink>
          <a:srgbClr val="9999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s-8 7">
        <a:dk1>
          <a:srgbClr val="000000"/>
        </a:dk1>
        <a:lt1>
          <a:srgbClr val="FFFFFF"/>
        </a:lt1>
        <a:dk2>
          <a:srgbClr val="CC3300"/>
        </a:dk2>
        <a:lt2>
          <a:srgbClr val="66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CC9900"/>
        </a:hlink>
        <a:folHlink>
          <a:srgbClr val="9966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s-8 8">
        <a:dk1>
          <a:srgbClr val="000000"/>
        </a:dk1>
        <a:lt1>
          <a:srgbClr val="FFFFFF"/>
        </a:lt1>
        <a:dk2>
          <a:srgbClr val="999900"/>
        </a:dk2>
        <a:lt2>
          <a:srgbClr val="666600"/>
        </a:lt2>
        <a:accent1>
          <a:srgbClr val="99CC00"/>
        </a:accent1>
        <a:accent2>
          <a:srgbClr val="CCCC66"/>
        </a:accent2>
        <a:accent3>
          <a:srgbClr val="FFFFFF"/>
        </a:accent3>
        <a:accent4>
          <a:srgbClr val="000000"/>
        </a:accent4>
        <a:accent5>
          <a:srgbClr val="CAE2AA"/>
        </a:accent5>
        <a:accent6>
          <a:srgbClr val="B9B95C"/>
        </a:accent6>
        <a:hlink>
          <a:srgbClr val="FFCC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8103</Words>
  <Application>WPS Presentation</Application>
  <PresentationFormat>On-screen Show (4:3)</PresentationFormat>
  <Paragraphs>223</Paragraphs>
  <Slides>28</Slides>
  <Notes>52</Notes>
  <HiddenSlides>1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43" baseType="lpstr">
      <vt:lpstr>Arial</vt:lpstr>
      <vt:lpstr>SimSun</vt:lpstr>
      <vt:lpstr>Wingdings</vt:lpstr>
      <vt:lpstr>Verdana</vt:lpstr>
      <vt:lpstr>MS PGothic</vt:lpstr>
      <vt:lpstr>Times New Roman</vt:lpstr>
      <vt:lpstr>Helvetica</vt:lpstr>
      <vt:lpstr>Webdings</vt:lpstr>
      <vt:lpstr>Monotype Sorts</vt:lpstr>
      <vt:lpstr>Microsoft YaHei</vt:lpstr>
      <vt:lpstr>Arial Unicode MS</vt:lpstr>
      <vt:lpstr>Monotype Sorts</vt:lpstr>
      <vt:lpstr>Wingdings</vt:lpstr>
      <vt:lpstr>Courier New</vt:lpstr>
      <vt:lpstr>os-8</vt:lpstr>
      <vt:lpstr>Chapter 2:  Operating-System Services</vt:lpstr>
      <vt:lpstr>Outline</vt:lpstr>
      <vt:lpstr>Objectives</vt:lpstr>
      <vt:lpstr>Operating System Services</vt:lpstr>
      <vt:lpstr>Operating System Services (Cont.)</vt:lpstr>
      <vt:lpstr>Operating System Services (Cont.)</vt:lpstr>
      <vt:lpstr>A View of Operating System Services</vt:lpstr>
      <vt:lpstr>Command Line interpreter </vt:lpstr>
      <vt:lpstr>Bourne Shell Command Interpreter</vt:lpstr>
      <vt:lpstr>User Operating System Interface - GUI</vt:lpstr>
      <vt:lpstr>Touchscreen Interfaces</vt:lpstr>
      <vt:lpstr>The Mac OS X GUI</vt:lpstr>
      <vt:lpstr>System Calls</vt:lpstr>
      <vt:lpstr>Example of System Calls</vt:lpstr>
      <vt:lpstr>Example of Standard API</vt:lpstr>
      <vt:lpstr>System Call Implementation</vt:lpstr>
      <vt:lpstr>API – System Call – OS Relationship</vt:lpstr>
      <vt:lpstr>System Call Parameter Passing</vt:lpstr>
      <vt:lpstr>Parameter Passing via Table</vt:lpstr>
      <vt:lpstr>Types of System Calls</vt:lpstr>
      <vt:lpstr>Types of System Calls (Cont.)</vt:lpstr>
      <vt:lpstr>Types of System Calls (Cont.)</vt:lpstr>
      <vt:lpstr>Types of System Calls (Cont.)</vt:lpstr>
      <vt:lpstr>Examples of Windows and Unix System Calls</vt:lpstr>
      <vt:lpstr>Standard C Library Example</vt:lpstr>
      <vt:lpstr>Example: Arduino</vt:lpstr>
      <vt:lpstr>Example: FreeBSD</vt:lpstr>
      <vt:lpstr>End of Chapter 2</vt:lpstr>
    </vt:vector>
  </TitlesOfParts>
  <Company>Lucent Technologies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2.01</dc:title>
  <dc:creator>Lucent End User</dc:creator>
  <cp:lastModifiedBy>sohail</cp:lastModifiedBy>
  <cp:revision>203</cp:revision>
  <cp:lastPrinted>2001-06-14T13:58:00Z</cp:lastPrinted>
  <dcterms:created xsi:type="dcterms:W3CDTF">2011-01-13T23:43:00Z</dcterms:created>
  <dcterms:modified xsi:type="dcterms:W3CDTF">2023-02-08T06:23:15Z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97FBB4E5AA754B8199E9FE5C6FC04BDF</vt:lpwstr>
  </property>
  <property fmtid="{D5CDD505-2E9C-101B-9397-08002B2CF9AE}" pid="3" name="KSOProductBuildVer">
    <vt:lpwstr>1033-11.2.0.11440</vt:lpwstr>
  </property>
</Properties>
</file>